
<file path=[Content_Types].xml><?xml version="1.0" encoding="utf-8"?>
<Types xmlns="http://schemas.openxmlformats.org/package/2006/content-types">
  <Default Extension="bin" ContentType="audio/unknown"/>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omments/comment1.xml" ContentType="application/vnd.openxmlformats-officedocument.presentationml.comment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omments/comment2.xml" ContentType="application/vnd.openxmlformats-officedocument.presentationml.comment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33"/>
  </p:notesMasterIdLst>
  <p:handoutMasterIdLst>
    <p:handoutMasterId r:id="rId234"/>
  </p:handoutMasterIdLst>
  <p:sldIdLst>
    <p:sldId id="256" r:id="rId2"/>
    <p:sldId id="258" r:id="rId3"/>
    <p:sldId id="259" r:id="rId4"/>
    <p:sldId id="260" r:id="rId5"/>
    <p:sldId id="481" r:id="rId6"/>
    <p:sldId id="893" r:id="rId7"/>
    <p:sldId id="894" r:id="rId8"/>
    <p:sldId id="895" r:id="rId9"/>
    <p:sldId id="896" r:id="rId10"/>
    <p:sldId id="897" r:id="rId11"/>
    <p:sldId id="898" r:id="rId12"/>
    <p:sldId id="899" r:id="rId13"/>
    <p:sldId id="900" r:id="rId14"/>
    <p:sldId id="901" r:id="rId15"/>
    <p:sldId id="902" r:id="rId16"/>
    <p:sldId id="475" r:id="rId17"/>
    <p:sldId id="478" r:id="rId18"/>
    <p:sldId id="479" r:id="rId19"/>
    <p:sldId id="316" r:id="rId20"/>
    <p:sldId id="533" r:id="rId21"/>
    <p:sldId id="320" r:id="rId22"/>
    <p:sldId id="319" r:id="rId23"/>
    <p:sldId id="850" r:id="rId24"/>
    <p:sldId id="419" r:id="rId25"/>
    <p:sldId id="332" r:id="rId26"/>
    <p:sldId id="420" r:id="rId27"/>
    <p:sldId id="421" r:id="rId28"/>
    <p:sldId id="474" r:id="rId29"/>
    <p:sldId id="270" r:id="rId30"/>
    <p:sldId id="322" r:id="rId31"/>
    <p:sldId id="323" r:id="rId32"/>
    <p:sldId id="852" r:id="rId33"/>
    <p:sldId id="326" r:id="rId34"/>
    <p:sldId id="327" r:id="rId35"/>
    <p:sldId id="328" r:id="rId36"/>
    <p:sldId id="422" r:id="rId37"/>
    <p:sldId id="271" r:id="rId38"/>
    <p:sldId id="423" r:id="rId39"/>
    <p:sldId id="424" r:id="rId40"/>
    <p:sldId id="425" r:id="rId41"/>
    <p:sldId id="426" r:id="rId42"/>
    <p:sldId id="272" r:id="rId43"/>
    <p:sldId id="329" r:id="rId44"/>
    <p:sldId id="427" r:id="rId45"/>
    <p:sldId id="903" r:id="rId46"/>
    <p:sldId id="904" r:id="rId47"/>
    <p:sldId id="905" r:id="rId48"/>
    <p:sldId id="906" r:id="rId49"/>
    <p:sldId id="907" r:id="rId50"/>
    <p:sldId id="431" r:id="rId51"/>
    <p:sldId id="432" r:id="rId52"/>
    <p:sldId id="433" r:id="rId53"/>
    <p:sldId id="434" r:id="rId54"/>
    <p:sldId id="853"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851" r:id="rId68"/>
    <p:sldId id="482" r:id="rId69"/>
    <p:sldId id="489" r:id="rId70"/>
    <p:sldId id="483" r:id="rId71"/>
    <p:sldId id="854" r:id="rId72"/>
    <p:sldId id="856" r:id="rId73"/>
    <p:sldId id="820" r:id="rId74"/>
    <p:sldId id="485" r:id="rId75"/>
    <p:sldId id="855" r:id="rId76"/>
    <p:sldId id="857" r:id="rId77"/>
    <p:sldId id="858" r:id="rId78"/>
    <p:sldId id="859" r:id="rId79"/>
    <p:sldId id="860" r:id="rId80"/>
    <p:sldId id="821" r:id="rId81"/>
    <p:sldId id="822" r:id="rId82"/>
    <p:sldId id="484" r:id="rId83"/>
    <p:sldId id="490" r:id="rId84"/>
    <p:sldId id="486" r:id="rId85"/>
    <p:sldId id="429" r:id="rId86"/>
    <p:sldId id="832" r:id="rId87"/>
    <p:sldId id="829" r:id="rId88"/>
    <p:sldId id="825" r:id="rId89"/>
    <p:sldId id="826" r:id="rId90"/>
    <p:sldId id="827" r:id="rId91"/>
    <p:sldId id="831" r:id="rId92"/>
    <p:sldId id="678" r:id="rId93"/>
    <p:sldId id="823" r:id="rId94"/>
    <p:sldId id="824" r:id="rId95"/>
    <p:sldId id="730" r:id="rId96"/>
    <p:sldId id="830" r:id="rId97"/>
    <p:sldId id="892" r:id="rId98"/>
    <p:sldId id="828" r:id="rId99"/>
    <p:sldId id="487" r:id="rId100"/>
    <p:sldId id="491" r:id="rId101"/>
    <p:sldId id="488" r:id="rId102"/>
    <p:sldId id="815" r:id="rId103"/>
    <p:sldId id="430" r:id="rId104"/>
    <p:sldId id="324" r:id="rId105"/>
    <p:sldId id="813" r:id="rId106"/>
    <p:sldId id="816" r:id="rId107"/>
    <p:sldId id="818" r:id="rId108"/>
    <p:sldId id="817" r:id="rId109"/>
    <p:sldId id="887" r:id="rId110"/>
    <p:sldId id="492" r:id="rId111"/>
    <p:sldId id="493" r:id="rId112"/>
    <p:sldId id="494" r:id="rId113"/>
    <p:sldId id="506" r:id="rId114"/>
    <p:sldId id="507" r:id="rId115"/>
    <p:sldId id="508" r:id="rId116"/>
    <p:sldId id="509" r:id="rId117"/>
    <p:sldId id="510" r:id="rId118"/>
    <p:sldId id="511" r:id="rId119"/>
    <p:sldId id="505" r:id="rId120"/>
    <p:sldId id="495" r:id="rId121"/>
    <p:sldId id="496" r:id="rId122"/>
    <p:sldId id="497" r:id="rId123"/>
    <p:sldId id="886" r:id="rId124"/>
    <p:sldId id="861" r:id="rId125"/>
    <p:sldId id="862" r:id="rId126"/>
    <p:sldId id="869" r:id="rId127"/>
    <p:sldId id="870" r:id="rId128"/>
    <p:sldId id="871" r:id="rId129"/>
    <p:sldId id="872" r:id="rId130"/>
    <p:sldId id="873" r:id="rId131"/>
    <p:sldId id="874" r:id="rId132"/>
    <p:sldId id="878" r:id="rId133"/>
    <p:sldId id="875" r:id="rId134"/>
    <p:sldId id="879" r:id="rId135"/>
    <p:sldId id="876" r:id="rId136"/>
    <p:sldId id="877" r:id="rId137"/>
    <p:sldId id="880" r:id="rId138"/>
    <p:sldId id="881" r:id="rId139"/>
    <p:sldId id="498" r:id="rId140"/>
    <p:sldId id="499" r:id="rId141"/>
    <p:sldId id="500" r:id="rId142"/>
    <p:sldId id="888" r:id="rId143"/>
    <p:sldId id="809" r:id="rId144"/>
    <p:sldId id="287" r:id="rId145"/>
    <p:sldId id="337" r:id="rId146"/>
    <p:sldId id="810" r:id="rId147"/>
    <p:sldId id="560" r:id="rId148"/>
    <p:sldId id="561" r:id="rId149"/>
    <p:sldId id="586" r:id="rId150"/>
    <p:sldId id="587" r:id="rId151"/>
    <p:sldId id="588" r:id="rId152"/>
    <p:sldId id="590" r:id="rId153"/>
    <p:sldId id="863" r:id="rId154"/>
    <p:sldId id="834" r:id="rId155"/>
    <p:sldId id="842" r:id="rId156"/>
    <p:sldId id="835" r:id="rId157"/>
    <p:sldId id="843" r:id="rId158"/>
    <p:sldId id="811" r:id="rId159"/>
    <p:sldId id="534" r:id="rId160"/>
    <p:sldId id="802" r:id="rId161"/>
    <p:sldId id="908" r:id="rId162"/>
    <p:sldId id="909" r:id="rId163"/>
    <p:sldId id="910" r:id="rId164"/>
    <p:sldId id="911" r:id="rId165"/>
    <p:sldId id="806" r:id="rId166"/>
    <p:sldId id="804" r:id="rId167"/>
    <p:sldId id="469" r:id="rId168"/>
    <p:sldId id="801" r:id="rId169"/>
    <p:sldId id="467" r:id="rId170"/>
    <p:sldId id="698" r:id="rId171"/>
    <p:sldId id="699" r:id="rId172"/>
    <p:sldId id="700" r:id="rId173"/>
    <p:sldId id="800" r:id="rId174"/>
    <p:sldId id="812" r:id="rId175"/>
    <p:sldId id="263" r:id="rId176"/>
    <p:sldId id="884" r:id="rId177"/>
    <p:sldId id="885" r:id="rId178"/>
    <p:sldId id="501" r:id="rId179"/>
    <p:sldId id="502" r:id="rId180"/>
    <p:sldId id="503" r:id="rId181"/>
    <p:sldId id="864" r:id="rId182"/>
    <p:sldId id="865" r:id="rId183"/>
    <p:sldId id="866" r:id="rId184"/>
    <p:sldId id="867" r:id="rId185"/>
    <p:sldId id="868" r:id="rId186"/>
    <p:sldId id="882" r:id="rId187"/>
    <p:sldId id="883" r:id="rId188"/>
    <p:sldId id="840" r:id="rId189"/>
    <p:sldId id="841" r:id="rId190"/>
    <p:sldId id="833" r:id="rId191"/>
    <p:sldId id="838" r:id="rId192"/>
    <p:sldId id="836" r:id="rId193"/>
    <p:sldId id="837" r:id="rId194"/>
    <p:sldId id="839" r:id="rId195"/>
    <p:sldId id="504" r:id="rId196"/>
    <p:sldId id="448" r:id="rId197"/>
    <p:sldId id="310" r:id="rId198"/>
    <p:sldId id="309" r:id="rId199"/>
    <p:sldId id="844" r:id="rId200"/>
    <p:sldId id="268" r:id="rId201"/>
    <p:sldId id="845" r:id="rId202"/>
    <p:sldId id="846" r:id="rId203"/>
    <p:sldId id="847" r:id="rId204"/>
    <p:sldId id="516" r:id="rId205"/>
    <p:sldId id="848" r:id="rId206"/>
    <p:sldId id="849" r:id="rId207"/>
    <p:sldId id="512" r:id="rId208"/>
    <p:sldId id="517" r:id="rId209"/>
    <p:sldId id="518" r:id="rId210"/>
    <p:sldId id="513" r:id="rId211"/>
    <p:sldId id="514" r:id="rId212"/>
    <p:sldId id="515" r:id="rId213"/>
    <p:sldId id="262" r:id="rId214"/>
    <p:sldId id="451" r:id="rId215"/>
    <p:sldId id="452" r:id="rId216"/>
    <p:sldId id="714" r:id="rId217"/>
    <p:sldId id="462" r:id="rId218"/>
    <p:sldId id="453" r:id="rId219"/>
    <p:sldId id="567" r:id="rId220"/>
    <p:sldId id="529" r:id="rId221"/>
    <p:sldId id="551" r:id="rId222"/>
    <p:sldId id="889" r:id="rId223"/>
    <p:sldId id="890" r:id="rId224"/>
    <p:sldId id="891" r:id="rId225"/>
    <p:sldId id="455" r:id="rId226"/>
    <p:sldId id="457" r:id="rId227"/>
    <p:sldId id="456" r:id="rId228"/>
    <p:sldId id="531" r:id="rId229"/>
    <p:sldId id="458" r:id="rId230"/>
    <p:sldId id="459" r:id="rId231"/>
    <p:sldId id="556" r:id="rId232"/>
  </p:sldIdLst>
  <p:sldSz cx="9144000" cy="6858000" type="screen4x3"/>
  <p:notesSz cx="6858000" cy="9144000"/>
  <p:embeddedFontLst>
    <p:embeddedFont>
      <p:font typeface="Aharoni" panose="02010803020104030203" pitchFamily="2" charset="-79"/>
      <p:bold r:id="rId235"/>
    </p:embeddedFont>
    <p:embeddedFont>
      <p:font typeface="Arial Unicode MS" panose="020B0604020202020204" charset="0"/>
      <p:regular r:id="rId236"/>
    </p:embeddedFont>
    <p:embeddedFont>
      <p:font typeface="Bebas" panose="020B0604020202020204" charset="0"/>
      <p:regular r:id="rId237"/>
    </p:embeddedFont>
    <p:embeddedFont>
      <p:font typeface="Calibri" panose="020F0502020204030204" pitchFamily="34" charset="0"/>
      <p:regular r:id="rId238"/>
      <p:bold r:id="rId239"/>
      <p:italic r:id="rId240"/>
      <p:boldItalic r:id="rId241"/>
    </p:embeddedFont>
    <p:embeddedFont>
      <p:font typeface="Consolas" panose="020B0609020204030204" pitchFamily="49" charset="0"/>
      <p:regular r:id="rId242"/>
      <p:bold r:id="rId243"/>
      <p:italic r:id="rId244"/>
      <p:boldItalic r:id="rId245"/>
    </p:embeddedFont>
    <p:embeddedFont>
      <p:font typeface="Georgia" panose="02040502050405020303" pitchFamily="18" charset="0"/>
      <p:regular r:id="rId246"/>
      <p:bold r:id="rId247"/>
      <p:italic r:id="rId248"/>
      <p:boldItalic r:id="rId249"/>
    </p:embeddedFont>
    <p:embeddedFont>
      <p:font typeface="Inconsolata" pitchFamily="1" charset="0"/>
      <p:regular r:id="rId250"/>
    </p:embeddedFont>
    <p:embeddedFont>
      <p:font typeface="Monaco" panose="020B0604020202020204"/>
      <p:regular r:id="rId251"/>
    </p:embeddedFont>
    <p:embeddedFont>
      <p:font typeface="Permanent Marker" panose="02000000000000000000" pitchFamily="2" charset="0"/>
      <p:regular r:id="rId252"/>
    </p:embeddedFont>
    <p:embeddedFont>
      <p:font typeface="PT Sans Narrow" panose="020B0506020203020204" pitchFamily="34" charset="0"/>
      <p:regular r:id="rId253"/>
      <p:bold r:id="rId254"/>
    </p:embeddedFont>
    <p:embeddedFont>
      <p:font typeface="Verdana" panose="020B0604030504040204" pitchFamily="34" charset="0"/>
      <p:regular r:id="rId255"/>
      <p:bold r:id="rId256"/>
      <p:italic r:id="rId257"/>
      <p:boldItalic r:id="rId258"/>
    </p:embeddedFont>
    <p:embeddedFont>
      <p:font typeface="Wingdings 2" panose="05020102010507070707" pitchFamily="18" charset="2"/>
      <p:regular r:id="rId25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2139" autoAdjust="0"/>
  </p:normalViewPr>
  <p:slideViewPr>
    <p:cSldViewPr>
      <p:cViewPr varScale="1">
        <p:scale>
          <a:sx n="117" d="100"/>
          <a:sy n="117" d="100"/>
        </p:scale>
        <p:origin x="1614" y="102"/>
      </p:cViewPr>
      <p:guideLst>
        <p:guide orient="horz" pos="2160"/>
        <p:guide pos="2880"/>
      </p:guideLst>
    </p:cSldViewPr>
  </p:slideViewPr>
  <p:outlineViewPr>
    <p:cViewPr>
      <p:scale>
        <a:sx n="33" d="100"/>
        <a:sy n="33" d="100"/>
      </p:scale>
      <p:origin x="0" y="-74880"/>
    </p:cViewPr>
    <p:sldLst>
      <p:sld r:id="rId1" collapse="1"/>
    </p:sldLst>
  </p:outlineViewPr>
  <p:notesTextViewPr>
    <p:cViewPr>
      <p:scale>
        <a:sx n="200" d="100"/>
        <a:sy n="2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58" Type="http://schemas.openxmlformats.org/officeDocument/2006/relationships/font" Target="fonts/font2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notesMaster" Target="notesMasters/notesMaster1.xml"/><Relationship Id="rId238" Type="http://schemas.openxmlformats.org/officeDocument/2006/relationships/font" Target="fonts/font4.fntdata"/><Relationship Id="rId254" Type="http://schemas.openxmlformats.org/officeDocument/2006/relationships/font" Target="fonts/font20.fntdata"/><Relationship Id="rId259" Type="http://schemas.openxmlformats.org/officeDocument/2006/relationships/font" Target="fonts/font25.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10.fntdata"/><Relationship Id="rId249"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handoutMaster" Target="handoutMasters/handoutMaster1.xml"/><Relationship Id="rId239"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16.fntdata"/><Relationship Id="rId255" Type="http://schemas.openxmlformats.org/officeDocument/2006/relationships/font" Target="fonts/font21.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6.fntdata"/><Relationship Id="rId245" Type="http://schemas.openxmlformats.org/officeDocument/2006/relationships/font" Target="fonts/font11.fntdata"/><Relationship Id="rId261"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font" Target="fonts/font1.fntdata"/><Relationship Id="rId251" Type="http://schemas.openxmlformats.org/officeDocument/2006/relationships/font" Target="fonts/font17.fntdata"/><Relationship Id="rId256" Type="http://schemas.openxmlformats.org/officeDocument/2006/relationships/font" Target="fonts/font2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7.fntdata"/><Relationship Id="rId246"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57" Type="http://schemas.openxmlformats.org/officeDocument/2006/relationships/font" Target="fonts/font23.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1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9.fntdata"/><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_rels/viewProps.xml.rels><?xml version="1.0" encoding="UTF-8" standalone="yes"?>
<Relationships xmlns="http://schemas.openxmlformats.org/package/2006/relationships"><Relationship Id="rId1" Type="http://schemas.openxmlformats.org/officeDocument/2006/relationships/slide" Target="slides/slide21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pt>
    <dgm:pt modelId="{D9994D46-8272-4A86-B6B3-5B2B36ACDF0D}" type="pres">
      <dgm:prSet presAssocID="{2138AFAF-86FF-441F-BF80-B8B2AE344497}" presName="rootConnector" presStyleLbl="node1" presStyleIdx="0" presStyleCnt="1"/>
      <dgm:spPr/>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pt>
    <dgm:pt modelId="{4E30848C-74FB-4AA0-BC6F-836A496A9F61}" type="pres">
      <dgm:prSet presAssocID="{7B69767D-6D1E-4198-93E8-F1EB03A86A84}" presName="Name13" presStyleLbl="parChTrans1D2" presStyleIdx="1" presStyleCnt="7"/>
      <dgm:spPr/>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pt>
    <dgm:pt modelId="{72FA443F-4A73-48CD-A56A-C75F1F5172A5}" type="pres">
      <dgm:prSet presAssocID="{4B248EF4-B5A8-4602-B3FD-58E1AC776142}" presName="Name13" presStyleLbl="parChTrans1D2" presStyleIdx="2" presStyleCnt="7"/>
      <dgm:spPr/>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pt>
    <dgm:pt modelId="{80DAC230-F272-4940-A8D8-07B3F8C8868D}" type="pres">
      <dgm:prSet presAssocID="{F6DE6C61-E43E-4037-9D85-FAB77ED096A4}" presName="Name13" presStyleLbl="parChTrans1D2" presStyleIdx="3" presStyleCnt="7"/>
      <dgm:spPr/>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pt>
    <dgm:pt modelId="{4A12AA9F-3FB6-466B-A12F-E964F880CF4B}" type="pres">
      <dgm:prSet presAssocID="{00D9DBCC-477D-44E3-9A6B-A9DC155769A5}" presName="Name13" presStyleLbl="parChTrans1D2" presStyleIdx="4" presStyleCnt="7"/>
      <dgm:spPr/>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pt>
    <dgm:pt modelId="{D2820F21-82A3-41EC-8768-C6A31DAFE555}" type="pres">
      <dgm:prSet presAssocID="{6267F7F5-B8EB-42FB-A968-42262D0C239D}" presName="Name13" presStyleLbl="parChTrans1D2" presStyleIdx="5" presStyleCnt="7"/>
      <dgm:spPr/>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pt>
    <dgm:pt modelId="{E177F7EF-6DCC-4A91-AA83-CA92764CB063}" type="pres">
      <dgm:prSet presAssocID="{B95299A8-F703-4CCF-8007-21109D8D98A8}" presName="Name13" presStyleLbl="parChTrans1D2" presStyleIdx="6" presStyleCnt="7"/>
      <dgm:spPr/>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pt>
  </dgm:ptLst>
  <dgm:cxnLst>
    <dgm:cxn modelId="{446F3C1F-658B-4465-8600-CEF76201789C}" type="presOf" srcId="{7708928B-D4FA-4B98-AF35-102B8CEA6A09}" destId="{76D6C1D8-C4E6-418B-BBD9-6D80D1D3B716}"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B238CE2D-B392-4ABD-A155-8459AD80308C}" srcId="{2138AFAF-86FF-441F-BF80-B8B2AE344497}" destId="{EA971EEC-B3A5-4B02-B6AC-7A7D6269299C}" srcOrd="5" destOrd="0" parTransId="{6267F7F5-B8EB-42FB-A968-42262D0C239D}" sibTransId="{1BB8FF91-8C16-4A94-8288-339352C9AE56}"/>
    <dgm:cxn modelId="{E2F5B62F-25B0-42E1-94CE-4925FA2A8E77}" type="presOf" srcId="{B9FFD403-6E4A-439E-AE95-8F853455175A}" destId="{DA047A56-0774-45E3-B7E7-60016C034FBE}"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8190ED38-1F42-4417-B95A-766222887FCA}" type="presOf" srcId="{8FC8C0FC-A3D5-40EF-B539-30501E45FC93}" destId="{1C958B81-E0A8-41EF-A26B-783C7C70D8BC}"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7DD7E863-EE46-47EE-8B0A-CBE9398A736A}" type="presOf" srcId="{6267F7F5-B8EB-42FB-A968-42262D0C239D}" destId="{D2820F21-82A3-41EC-8768-C6A31DAFE555}"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314D2B52-9A8C-48CB-8C49-C672DC81AF55}" type="presOf" srcId="{B95299A8-F703-4CCF-8007-21109D8D98A8}" destId="{E177F7EF-6DCC-4A91-AA83-CA92764CB063}"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64722983-7B13-4D8B-BE32-D3176E852131}" type="presOf" srcId="{EA971EEC-B3A5-4B02-B6AC-7A7D6269299C}" destId="{B6E67018-0E2F-4CAC-88A2-14184A2326E4}"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123EAEBB-81F7-4980-B0D6-7F06CD9C575C}" type="presOf" srcId="{00D9DBCC-477D-44E3-9A6B-A9DC155769A5}" destId="{4A12AA9F-3FB6-466B-A12F-E964F880CF4B}" srcOrd="0" destOrd="0" presId="urn:microsoft.com/office/officeart/2005/8/layout/hierarchy3"/>
    <dgm:cxn modelId="{CA90D9C4-8AD7-4448-B871-D5B19E6FC4FF}" type="presOf" srcId="{31ED6099-FED7-4088-B483-304C15C11B9E}" destId="{BFD30489-D98C-4FD8-850F-5E4D8D8F9E70}" srcOrd="0"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82324D5-8520-49C8-8BA9-DF6F1A1E832B}" type="presOf" srcId="{486FB0CA-FF75-48B4-9E35-3083E823430D}" destId="{772D4D53-B884-441E-9FF3-C25D39156A4C}" srcOrd="0" destOrd="0" presId="urn:microsoft.com/office/officeart/2005/8/layout/hierarchy3"/>
    <dgm:cxn modelId="{FE791AD6-BEA5-495F-A408-CA90604258B3}" type="presOf" srcId="{F6DE6C61-E43E-4037-9D85-FAB77ED096A4}" destId="{80DAC230-F272-4940-A8D8-07B3F8C8868D}"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60278DF0-5A19-428D-8816-FA0A5EFC11F4}" srcId="{2138AFAF-86FF-441F-BF80-B8B2AE344497}" destId="{12700A6B-0DBA-4B05-B14B-0783FF045B35}" srcOrd="1" destOrd="0" parTransId="{7B69767D-6D1E-4198-93E8-F1EB03A86A84}" sibTransId="{D3057A9E-FD8D-4AF8-8301-CFB981C8B550}"/>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sensor</a:t>
          </a:r>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16/05/2022</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16/05/2022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dirty="0"/>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5025910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170</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171</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172</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173</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175</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https://developer.mozilla.org/fr/docs/Web/API/Worker/onmessage</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185</a:t>
            </a:fld>
            <a:endParaRPr lang="fr-FR"/>
          </a:p>
        </p:txBody>
      </p:sp>
    </p:spTree>
    <p:extLst>
      <p:ext uri="{BB962C8B-B14F-4D97-AF65-F5344CB8AC3E}">
        <p14:creationId xmlns:p14="http://schemas.microsoft.com/office/powerpoint/2010/main" val="167443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https://www.datavis.fr/index.php?page=firststep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187</a:t>
            </a:fld>
            <a:endParaRPr lang="fr-FR"/>
          </a:p>
        </p:txBody>
      </p:sp>
    </p:spTree>
    <p:extLst>
      <p:ext uri="{BB962C8B-B14F-4D97-AF65-F5344CB8AC3E}">
        <p14:creationId xmlns:p14="http://schemas.microsoft.com/office/powerpoint/2010/main" val="2321174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White/black </a:t>
            </a:r>
            <a:r>
              <a:rPr lang="fr-FR" dirty="0" err="1"/>
              <a:t>list</a:t>
            </a:r>
            <a:r>
              <a:rPr lang="fr-FR" dirty="0"/>
              <a:t> GPU : https://www.khronos.org/webgl/wiki/BlacklistsAndWhitelists</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189</a:t>
            </a:fld>
            <a:endParaRPr lang="fr-FR"/>
          </a:p>
        </p:txBody>
      </p:sp>
    </p:spTree>
    <p:extLst>
      <p:ext uri="{BB962C8B-B14F-4D97-AF65-F5344CB8AC3E}">
        <p14:creationId xmlns:p14="http://schemas.microsoft.com/office/powerpoint/2010/main" val="987685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197</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a:t>
            </a:fld>
            <a:endParaRPr lang="fr-FR"/>
          </a:p>
        </p:txBody>
      </p:sp>
    </p:spTree>
    <p:extLst>
      <p:ext uri="{BB962C8B-B14F-4D97-AF65-F5344CB8AC3E}">
        <p14:creationId xmlns:p14="http://schemas.microsoft.com/office/powerpoint/2010/main" val="3390668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198</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202</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203</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206</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207</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208</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5402906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209</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210</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211</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212</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213</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217</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14</a:t>
            </a:fld>
            <a:endParaRPr lang="fr-FR"/>
          </a:p>
        </p:txBody>
      </p:sp>
    </p:spTree>
    <p:extLst>
      <p:ext uri="{BB962C8B-B14F-4D97-AF65-F5344CB8AC3E}">
        <p14:creationId xmlns:p14="http://schemas.microsoft.com/office/powerpoint/2010/main" val="29829562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219</a:t>
            </a:fld>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220</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222</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224</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15</a:t>
            </a:fld>
            <a:endParaRPr lang="fr-FR"/>
          </a:p>
        </p:txBody>
      </p:sp>
    </p:spTree>
    <p:extLst>
      <p:ext uri="{BB962C8B-B14F-4D97-AF65-F5344CB8AC3E}">
        <p14:creationId xmlns:p14="http://schemas.microsoft.com/office/powerpoint/2010/main" val="1546801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19</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28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44</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315704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46</a:t>
            </a:fld>
            <a:endParaRPr lang="fr-FR"/>
          </a:p>
        </p:txBody>
      </p:sp>
    </p:spTree>
    <p:extLst>
      <p:ext uri="{BB962C8B-B14F-4D97-AF65-F5344CB8AC3E}">
        <p14:creationId xmlns:p14="http://schemas.microsoft.com/office/powerpoint/2010/main" val="699836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223237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2891751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863616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50</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51</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52</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53</a:t>
            </a:fld>
            <a:endParaRPr lang="en-JM"/>
          </a:p>
        </p:txBody>
      </p:sp>
    </p:spTree>
    <p:extLst>
      <p:ext uri="{BB962C8B-B14F-4D97-AF65-F5344CB8AC3E}">
        <p14:creationId xmlns:p14="http://schemas.microsoft.com/office/powerpoint/2010/main" val="21380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872155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54</a:t>
            </a:fld>
            <a:endParaRPr lang="en-JM"/>
          </a:p>
        </p:txBody>
      </p:sp>
    </p:spTree>
    <p:extLst>
      <p:ext uri="{BB962C8B-B14F-4D97-AF65-F5344CB8AC3E}">
        <p14:creationId xmlns:p14="http://schemas.microsoft.com/office/powerpoint/2010/main" val="2038957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55</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56</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57</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58</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59</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60</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61</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62</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63</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7</a:t>
            </a:fld>
            <a:endParaRPr lang="fr-FR"/>
          </a:p>
        </p:txBody>
      </p:sp>
    </p:spTree>
    <p:extLst>
      <p:ext uri="{BB962C8B-B14F-4D97-AF65-F5344CB8AC3E}">
        <p14:creationId xmlns:p14="http://schemas.microsoft.com/office/powerpoint/2010/main" val="1869590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64</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65</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66</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2879933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404492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es5 il était possible de faire la même grâce à </a:t>
            </a:r>
            <a:r>
              <a:rPr lang="fr-FR" dirty="0" err="1"/>
              <a:t>Object.assign</a:t>
            </a:r>
            <a:endParaRPr lang="fr-FR" dirty="0"/>
          </a:p>
          <a:p>
            <a:r>
              <a:rPr lang="fr-FR" dirty="0"/>
              <a:t>Pour le spread des objets si une clef est </a:t>
            </a:r>
            <a:r>
              <a:rPr lang="fr-FR" dirty="0" err="1"/>
              <a:t>redefinit</a:t>
            </a:r>
            <a:r>
              <a:rPr lang="fr-FR" dirty="0"/>
              <a:t> post spread </a:t>
            </a:r>
            <a:r>
              <a:rPr lang="fr-FR" dirty="0" err="1"/>
              <a:t>operator</a:t>
            </a:r>
            <a:r>
              <a:rPr lang="fr-FR" dirty="0"/>
              <a:t>, la </a:t>
            </a:r>
            <a:r>
              <a:rPr lang="fr-FR" dirty="0" err="1"/>
              <a:t>derniere</a:t>
            </a:r>
            <a:r>
              <a:rPr lang="fr-FR" dirty="0"/>
              <a:t> valeur définit sera celle qui sera préservé dans e container final</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2975541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92</a:t>
            </a:fld>
            <a:endParaRPr lang="fr-FR"/>
          </a:p>
        </p:txBody>
      </p:sp>
    </p:spTree>
    <p:extLst>
      <p:ext uri="{BB962C8B-B14F-4D97-AF65-F5344CB8AC3E}">
        <p14:creationId xmlns:p14="http://schemas.microsoft.com/office/powerpoint/2010/main" val="364012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93</a:t>
            </a:fld>
            <a:endParaRPr lang="fr-FR"/>
          </a:p>
        </p:txBody>
      </p:sp>
    </p:spTree>
    <p:extLst>
      <p:ext uri="{BB962C8B-B14F-4D97-AF65-F5344CB8AC3E}">
        <p14:creationId xmlns:p14="http://schemas.microsoft.com/office/powerpoint/2010/main" val="1943161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94</a:t>
            </a:fld>
            <a:endParaRPr lang="fr-FR"/>
          </a:p>
        </p:txBody>
      </p:sp>
    </p:spTree>
    <p:extLst>
      <p:ext uri="{BB962C8B-B14F-4D97-AF65-F5344CB8AC3E}">
        <p14:creationId xmlns:p14="http://schemas.microsoft.com/office/powerpoint/2010/main" val="1123351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95</a:t>
            </a:fld>
            <a:endParaRPr lang="fr-FR"/>
          </a:p>
        </p:txBody>
      </p:sp>
    </p:spTree>
    <p:extLst>
      <p:ext uri="{BB962C8B-B14F-4D97-AF65-F5344CB8AC3E}">
        <p14:creationId xmlns:p14="http://schemas.microsoft.com/office/powerpoint/2010/main" val="282740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8</a:t>
            </a:fld>
            <a:endParaRPr lang="fr-FR"/>
          </a:p>
        </p:txBody>
      </p:sp>
    </p:spTree>
    <p:extLst>
      <p:ext uri="{BB962C8B-B14F-4D97-AF65-F5344CB8AC3E}">
        <p14:creationId xmlns:p14="http://schemas.microsoft.com/office/powerpoint/2010/main" val="4034800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97</a:t>
            </a:fld>
            <a:endParaRPr lang="fr-FR"/>
          </a:p>
        </p:txBody>
      </p:sp>
    </p:spTree>
    <p:extLst>
      <p:ext uri="{BB962C8B-B14F-4D97-AF65-F5344CB8AC3E}">
        <p14:creationId xmlns:p14="http://schemas.microsoft.com/office/powerpoint/2010/main" val="590266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103</a:t>
            </a:fld>
            <a:endParaRPr lang="en-JM"/>
          </a:p>
        </p:txBody>
      </p:sp>
    </p:spTree>
    <p:extLst>
      <p:ext uri="{BB962C8B-B14F-4D97-AF65-F5344CB8AC3E}">
        <p14:creationId xmlns:p14="http://schemas.microsoft.com/office/powerpoint/2010/main" val="1231165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a:t>
            </a:r>
            <a:r>
              <a:rPr lang="fr-FR" dirty="0" err="1"/>
              <a:t>recup</a:t>
            </a:r>
            <a:r>
              <a:rPr lang="fr-FR" dirty="0"/>
              <a:t> des groupes nommés : </a:t>
            </a:r>
          </a:p>
          <a:p>
            <a:br>
              <a:rPr lang="fr-FR" b="0" dirty="0">
                <a:solidFill>
                  <a:srgbClr val="ABB2BF"/>
                </a:solidFill>
                <a:effectLst/>
                <a:latin typeface="Consolas" panose="020B0609020204030204" pitchFamily="49" charset="0"/>
              </a:rPr>
            </a:b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&lt;user&gt;\w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&lt;domain&gt;\w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&lt;firstLevel&gt;\w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`user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user</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domain</a:t>
            </a:r>
            <a:r>
              <a:rPr lang="fr-FR" b="0" dirty="0">
                <a:solidFill>
                  <a:srgbClr val="98C379"/>
                </a:solidFill>
                <a:effectLst/>
                <a:latin typeface="Consolas" panose="020B0609020204030204" pitchFamily="49" charset="0"/>
              </a:rPr>
              <a:t>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domain</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first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level</a:t>
            </a:r>
            <a:r>
              <a:rPr lang="fr-FR" b="0" dirty="0">
                <a:solidFill>
                  <a:srgbClr val="98C379"/>
                </a:solidFill>
                <a:effectLst/>
                <a:latin typeface="Consolas" panose="020B0609020204030204" pitchFamily="49" charset="0"/>
              </a:rPr>
              <a:t> dom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firstLevel</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forEach</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groupIndex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Found</a:t>
            </a:r>
            <a:r>
              <a:rPr lang="fr-FR" b="0" dirty="0">
                <a:solidFill>
                  <a:srgbClr val="98C379"/>
                </a:solidFill>
                <a:effectLst/>
                <a:latin typeface="Consolas" panose="020B0609020204030204" pitchFamily="49" charset="0"/>
              </a:rPr>
              <a:t> match, group </a:t>
            </a:r>
            <a:r>
              <a:rPr lang="fr-FR" b="0" dirty="0">
                <a:solidFill>
                  <a:srgbClr val="C678DD"/>
                </a:solidFill>
                <a:effectLst/>
                <a:latin typeface="Consolas" panose="020B0609020204030204" pitchFamily="49" charset="0"/>
              </a:rPr>
              <a:t>${</a:t>
            </a:r>
            <a:r>
              <a:rPr lang="fr-FR" b="0" i="1" dirty="0" err="1">
                <a:solidFill>
                  <a:srgbClr val="E06C75"/>
                </a:solidFill>
                <a:effectLst/>
                <a:latin typeface="Consolas" panose="020B0609020204030204" pitchFamily="49" charset="0"/>
              </a:rPr>
              <a:t>groupIndex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117</a:t>
            </a:fld>
            <a:endParaRPr lang="fr-FR"/>
          </a:p>
        </p:txBody>
      </p:sp>
    </p:spTree>
    <p:extLst>
      <p:ext uri="{BB962C8B-B14F-4D97-AF65-F5344CB8AC3E}">
        <p14:creationId xmlns:p14="http://schemas.microsoft.com/office/powerpoint/2010/main" val="2654217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'test de </a:t>
            </a:r>
            <a:r>
              <a:rPr lang="fr-FR" b="0" dirty="0" err="1">
                <a:solidFill>
                  <a:srgbClr val="98C379"/>
                </a:solidFill>
                <a:effectLst/>
                <a:latin typeface="Consolas" panose="020B0609020204030204" pitchFamily="49" charset="0"/>
              </a:rPr>
              <a:t>index'</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params</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d'une </a:t>
            </a:r>
            <a:r>
              <a:rPr lang="fr-FR" b="0" i="1" dirty="0" err="1">
                <a:solidFill>
                  <a:srgbClr val="7F848E"/>
                </a:solidFill>
                <a:effectLst/>
                <a:latin typeface="Consolas" panose="020B0609020204030204" pitchFamily="49" charset="0"/>
              </a:rPr>
              <a:t>spec</a:t>
            </a:r>
            <a:r>
              <a:rPr lang="fr-FR" b="0" i="1" dirty="0">
                <a:solidFill>
                  <a:srgbClr val="7F848E"/>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correctly</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multiply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//test </a:t>
            </a:r>
            <a:r>
              <a:rPr lang="fr-FR" b="0" i="1" dirty="0" err="1">
                <a:solidFill>
                  <a:srgbClr val="7F848E"/>
                </a:solidFill>
                <a:effectLst/>
                <a:latin typeface="Consolas" panose="020B0609020204030204" pitchFamily="49" charset="0"/>
              </a:rPr>
              <a:t>core</a:t>
            </a:r>
            <a:r>
              <a:rPr lang="fr-FR" b="0" i="1" dirty="0">
                <a:solidFill>
                  <a:srgbClr val="7F848E"/>
                </a:solidFill>
                <a:effectLst/>
                <a:latin typeface="Consolas" panose="020B0609020204030204" pitchFamily="49" charset="0"/>
              </a:rPr>
              <a:t> js</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a</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130</a:t>
            </a:fld>
            <a:endParaRPr lang="fr-FR"/>
          </a:p>
        </p:txBody>
      </p:sp>
    </p:spTree>
    <p:extLst>
      <p:ext uri="{BB962C8B-B14F-4D97-AF65-F5344CB8AC3E}">
        <p14:creationId xmlns:p14="http://schemas.microsoft.com/office/powerpoint/2010/main" val="3854800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b="0" dirty="0">
                <a:solidFill>
                  <a:srgbClr val="C678DD"/>
                </a:solidFill>
                <a:effectLst/>
                <a:latin typeface="Consolas" panose="020B0609020204030204" pitchFamily="49" charset="0"/>
              </a:rPr>
              <a:t>**src/</a:t>
            </a:r>
            <a:r>
              <a:rPr lang="fr-FR" b="0" dirty="0" err="1">
                <a:solidFill>
                  <a:srgbClr val="C678DD"/>
                </a:solidFill>
                <a:effectLst/>
                <a:latin typeface="Consolas" panose="020B0609020204030204" pitchFamily="49" charset="0"/>
              </a:rPr>
              <a:t>Mylib</a:t>
            </a:r>
            <a:r>
              <a:rPr lang="fr-FR" b="0" dirty="0">
                <a:solidFill>
                  <a:srgbClr val="C678DD"/>
                </a:solidFill>
                <a:effectLst/>
                <a:latin typeface="Consolas" panose="020B0609020204030204" pitchFamily="49" charset="0"/>
              </a:rPr>
              <a:t>/Mylib.js</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a:solidFill>
                  <a:srgbClr val="C678DD"/>
                </a:solidFill>
                <a:effectLst/>
                <a:latin typeface="Consolas" panose="020B0609020204030204" pitchFamily="49" charset="0"/>
              </a:rPr>
              <a:t>**test/Mylib.spec.js</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131</a:t>
            </a:fld>
            <a:endParaRPr lang="fr-FR"/>
          </a:p>
        </p:txBody>
      </p:sp>
    </p:spTree>
    <p:extLst>
      <p:ext uri="{BB962C8B-B14F-4D97-AF65-F5344CB8AC3E}">
        <p14:creationId xmlns:p14="http://schemas.microsoft.com/office/powerpoint/2010/main" val="907696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7500" lnSpcReduction="20000"/>
          </a:bodyPr>
          <a:lstStyle/>
          <a:p>
            <a:r>
              <a:rPr lang="fr-FR" b="0" dirty="0">
                <a:solidFill>
                  <a:srgbClr val="C678DD"/>
                </a:solidFill>
                <a:effectLst/>
                <a:latin typeface="Consolas" panose="020B0609020204030204" pitchFamily="49" charset="0"/>
              </a:rPr>
              <a:t>Js : </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time</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56B6C2"/>
                </a:solidFill>
                <a:effectLst/>
                <a:latin typeface="Consolas" panose="020B0609020204030204" pitchFamily="49" charset="0"/>
              </a:rPr>
              <a:t>setTimeout</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err="1">
                <a:solidFill>
                  <a:srgbClr val="C678DD"/>
                </a:solidFill>
                <a:effectLst/>
                <a:latin typeface="Consolas" panose="020B0609020204030204" pitchFamily="49" charset="0"/>
              </a:rPr>
              <a:t>Spec</a:t>
            </a:r>
            <a:r>
              <a:rPr lang="fr-FR" b="0" dirty="0">
                <a:solidFill>
                  <a:srgbClr val="C678DD"/>
                </a:solidFill>
                <a:effectLst/>
                <a:latin typeface="Consolas" panose="020B0609020204030204" pitchFamily="49" charset="0"/>
              </a:rPr>
              <a:t> :</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scenario d'</a:t>
            </a:r>
            <a:r>
              <a:rPr lang="fr-FR" b="0" i="1" dirty="0" err="1">
                <a:solidFill>
                  <a:srgbClr val="7F848E"/>
                </a:solidFill>
                <a:effectLst/>
                <a:latin typeface="Consolas" panose="020B0609020204030204" pitchFamily="49" charset="0"/>
              </a:rPr>
              <a:t>execution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autre scenario</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exist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undefined</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'function </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 not accessible'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114374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Documentation : https://developer.mozilla.org/en-US/docs/Web/API/Web_Storage_API/Using_the_Web_Storage_API</a:t>
            </a:r>
          </a:p>
          <a:p>
            <a:r>
              <a:rPr lang="fr-FR" dirty="0"/>
              <a:t>https://developer.mozilla.org/fr/docs/Web/API/Window/localStorage</a:t>
            </a:r>
          </a:p>
          <a:p>
            <a:endParaRPr lang="fr-FR" dirty="0"/>
          </a:p>
          <a:p>
            <a:r>
              <a:rPr lang="fr-FR" dirty="0" err="1"/>
              <a:t>sessionStorage</a:t>
            </a:r>
            <a:r>
              <a:rPr lang="fr-FR" dirty="0"/>
              <a:t> proche de </a:t>
            </a:r>
            <a:r>
              <a:rPr lang="fr-FR" dirty="0" err="1"/>
              <a:t>localStorage</a:t>
            </a:r>
            <a:endParaRPr lang="fr-FR" dirty="0"/>
          </a:p>
          <a:p>
            <a:r>
              <a:rPr lang="fr-FR" dirty="0"/>
              <a:t>	-</a:t>
            </a:r>
            <a:r>
              <a:rPr lang="fr-FR" dirty="0" err="1"/>
              <a:t>sessionStorage</a:t>
            </a:r>
            <a:r>
              <a:rPr lang="fr-FR" dirty="0"/>
              <a:t> sera détruit à la </a:t>
            </a:r>
            <a:r>
              <a:rPr lang="fr-FR" dirty="0" err="1"/>
              <a:t>cloture</a:t>
            </a:r>
            <a:r>
              <a:rPr lang="fr-FR" dirty="0"/>
              <a:t> de la session navigateur</a:t>
            </a:r>
          </a:p>
          <a:p>
            <a:r>
              <a:rPr lang="fr-FR" dirty="0"/>
              <a:t>	-</a:t>
            </a:r>
            <a:r>
              <a:rPr lang="fr-FR" dirty="0" err="1"/>
              <a:t>localStorage</a:t>
            </a:r>
            <a:r>
              <a:rPr lang="fr-FR" dirty="0"/>
              <a:t> n’a pas de date de </a:t>
            </a:r>
            <a:r>
              <a:rPr lang="fr-FR" dirty="0" err="1"/>
              <a:t>peremption</a:t>
            </a:r>
            <a:endParaRPr lang="fr-FR" dirty="0"/>
          </a:p>
          <a:p>
            <a:endParaRPr lang="fr-FR" dirty="0"/>
          </a:p>
          <a:p>
            <a:r>
              <a:rPr lang="fr-FR" dirty="0"/>
              <a:t>Le fonctionnement est similaire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85751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302727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a:t>
            </a:fld>
            <a:endParaRPr lang="fr-FR"/>
          </a:p>
        </p:txBody>
      </p:sp>
    </p:spTree>
    <p:extLst>
      <p:ext uri="{BB962C8B-B14F-4D97-AF65-F5344CB8AC3E}">
        <p14:creationId xmlns:p14="http://schemas.microsoft.com/office/powerpoint/2010/main" val="2140722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147</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148</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149</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150</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151</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152</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153</a:t>
            </a:fld>
            <a:endParaRPr lang="fr-FR"/>
          </a:p>
        </p:txBody>
      </p:sp>
    </p:spTree>
    <p:extLst>
      <p:ext uri="{BB962C8B-B14F-4D97-AF65-F5344CB8AC3E}">
        <p14:creationId xmlns:p14="http://schemas.microsoft.com/office/powerpoint/2010/main" val="2753344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466130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exemple d’</a:t>
            </a:r>
            <a:r>
              <a:rPr lang="fr-FR" i="1" dirty="0"/>
              <a:t>INSERT </a:t>
            </a:r>
            <a:r>
              <a:rPr lang="fr-FR" i="0" dirty="0"/>
              <a:t>avec des valeurs : </a:t>
            </a:r>
          </a:p>
          <a:p>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'INSERT INTO </a:t>
            </a:r>
            <a:r>
              <a:rPr lang="fr-FR" b="0" dirty="0" err="1">
                <a:solidFill>
                  <a:srgbClr val="98C379"/>
                </a:solidFill>
                <a:effectLst/>
                <a:latin typeface="Consolas" panose="020B0609020204030204" pitchFamily="49" charset="0"/>
              </a:rPr>
              <a:t>foo</a:t>
            </a:r>
            <a:r>
              <a:rPr lang="fr-FR" b="0" dirty="0">
                <a:solidFill>
                  <a:srgbClr val="98C379"/>
                </a:solidFill>
                <a:effectLst/>
                <a:latin typeface="Consolas" panose="020B0609020204030204" pitchFamily="49" charset="0"/>
              </a:rPr>
              <a:t> (id,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VALUES (?, ?)'</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userValue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onSuccess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onError</a:t>
            </a:r>
            <a:endParaRPr lang="fr-FR" b="0" i="1"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155</a:t>
            </a:fld>
            <a:endParaRPr lang="fr-FR"/>
          </a:p>
        </p:txBody>
      </p:sp>
    </p:spTree>
    <p:extLst>
      <p:ext uri="{BB962C8B-B14F-4D97-AF65-F5344CB8AC3E}">
        <p14:creationId xmlns:p14="http://schemas.microsoft.com/office/powerpoint/2010/main" val="4073136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Rfc</a:t>
            </a:r>
            <a:r>
              <a:rPr lang="fr-FR" dirty="0"/>
              <a:t> : https://tools.ietf.org/html/rfc7519</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158</a:t>
            </a:fld>
            <a:endParaRPr lang="fr-FR"/>
          </a:p>
        </p:txBody>
      </p:sp>
    </p:spTree>
    <p:extLst>
      <p:ext uri="{BB962C8B-B14F-4D97-AF65-F5344CB8AC3E}">
        <p14:creationId xmlns:p14="http://schemas.microsoft.com/office/powerpoint/2010/main" val="226130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10</a:t>
            </a:fld>
            <a:endParaRPr lang="fr-FR"/>
          </a:p>
        </p:txBody>
      </p:sp>
    </p:spTree>
    <p:extLst>
      <p:ext uri="{BB962C8B-B14F-4D97-AF65-F5344CB8AC3E}">
        <p14:creationId xmlns:p14="http://schemas.microsoft.com/office/powerpoint/2010/main" val="446360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160</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161</a:t>
            </a:fld>
            <a:endParaRPr lang="fr-FR"/>
          </a:p>
        </p:txBody>
      </p:sp>
    </p:spTree>
    <p:extLst>
      <p:ext uri="{BB962C8B-B14F-4D97-AF65-F5344CB8AC3E}">
        <p14:creationId xmlns:p14="http://schemas.microsoft.com/office/powerpoint/2010/main" val="3280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162</a:t>
            </a:fld>
            <a:endParaRPr lang="fr-FR"/>
          </a:p>
        </p:txBody>
      </p:sp>
    </p:spTree>
    <p:extLst>
      <p:ext uri="{BB962C8B-B14F-4D97-AF65-F5344CB8AC3E}">
        <p14:creationId xmlns:p14="http://schemas.microsoft.com/office/powerpoint/2010/main" val="4224654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163</a:t>
            </a:fld>
            <a:endParaRPr lang="fr-FR"/>
          </a:p>
        </p:txBody>
      </p:sp>
    </p:spTree>
    <p:extLst>
      <p:ext uri="{BB962C8B-B14F-4D97-AF65-F5344CB8AC3E}">
        <p14:creationId xmlns:p14="http://schemas.microsoft.com/office/powerpoint/2010/main" val="3482449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164</a:t>
            </a:fld>
            <a:endParaRPr lang="fr-FR"/>
          </a:p>
        </p:txBody>
      </p:sp>
    </p:spTree>
    <p:extLst>
      <p:ext uri="{BB962C8B-B14F-4D97-AF65-F5344CB8AC3E}">
        <p14:creationId xmlns:p14="http://schemas.microsoft.com/office/powerpoint/2010/main" val="258469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165</a:t>
            </a:fld>
            <a:endParaRPr lang="fr-FR"/>
          </a:p>
        </p:txBody>
      </p:sp>
    </p:spTree>
    <p:extLst>
      <p:ext uri="{BB962C8B-B14F-4D97-AF65-F5344CB8AC3E}">
        <p14:creationId xmlns:p14="http://schemas.microsoft.com/office/powerpoint/2010/main" val="2937600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11623194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168</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169</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1571604" y="1500174"/>
            <a:ext cx="7286676"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344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4235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9940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50404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392624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923928" y="1214422"/>
            <a:ext cx="568863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4444282" y="1618432"/>
            <a:ext cx="441425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638672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4125683"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177110" y="642916"/>
            <a:ext cx="4965133" cy="697418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251519" y="1238931"/>
            <a:ext cx="3681047" cy="5286413"/>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13030163"/>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435828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4393596" y="446843"/>
            <a:ext cx="5290972" cy="389087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4860032" y="1000108"/>
            <a:ext cx="4104456" cy="271692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0" name="Picture 3">
            <a:extLst>
              <a:ext uri="{FF2B5EF4-FFF2-40B4-BE49-F238E27FC236}">
                <a16:creationId xmlns:a16="http://schemas.microsoft.com/office/drawing/2014/main" id="{15CCC476-3C37-49D1-B96F-EA7AA97E1D80}"/>
              </a:ext>
            </a:extLst>
          </p:cNvPr>
          <p:cNvPicPr>
            <a:picLocks noChangeAspect="1" noChangeArrowheads="1"/>
          </p:cNvPicPr>
          <p:nvPr userDrawn="1"/>
        </p:nvPicPr>
        <p:blipFill>
          <a:blip r:embed="rId2" cstate="print"/>
          <a:srcRect/>
          <a:stretch>
            <a:fillRect/>
          </a:stretch>
        </p:blipFill>
        <p:spPr bwMode="auto">
          <a:xfrm>
            <a:off x="4393596" y="3426555"/>
            <a:ext cx="5290972" cy="3890877"/>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01C117AF-FB1D-4894-B4C4-4065367868EA}"/>
              </a:ext>
            </a:extLst>
          </p:cNvPr>
          <p:cNvSpPr>
            <a:spLocks noGrp="1"/>
          </p:cNvSpPr>
          <p:nvPr>
            <p:ph sz="quarter" idx="15" hasCustomPrompt="1"/>
          </p:nvPr>
        </p:nvSpPr>
        <p:spPr>
          <a:xfrm>
            <a:off x="4860032" y="3717032"/>
            <a:ext cx="4104456" cy="2952328"/>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034544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718234"/>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3960814" y="2133599"/>
            <a:ext cx="4289425" cy="2447925"/>
          </a:xfrm>
          <a:noFill/>
          <a:ln>
            <a:noFill/>
          </a:ln>
        </p:spPr>
        <p:txBody>
          <a:bodyPr/>
          <a:lstStyle/>
          <a:p>
            <a:endParaRPr lang="fr-FR"/>
          </a:p>
        </p:txBody>
      </p:sp>
    </p:spTree>
    <p:extLst>
      <p:ext uri="{BB962C8B-B14F-4D97-AF65-F5344CB8AC3E}">
        <p14:creationId xmlns:p14="http://schemas.microsoft.com/office/powerpoint/2010/main" val="1881276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314324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1" name="Espace réservé du contenu 3"/>
          <p:cNvSpPr>
            <a:spLocks noGrp="1"/>
          </p:cNvSpPr>
          <p:nvPr>
            <p:ph sz="half" idx="14" hasCustomPrompt="1"/>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4644008" y="314096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73760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14282" y="1772816"/>
            <a:ext cx="4283106"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4681382" y="1772816"/>
            <a:ext cx="4283106"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79757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607224" y="285728"/>
            <a:ext cx="393192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4652169" y="285728"/>
            <a:ext cx="393192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4652169"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611560"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042988" y="3659188"/>
            <a:ext cx="3097212" cy="2433637"/>
          </a:xfrm>
        </p:spPr>
        <p:txBody>
          <a:bodyPr/>
          <a:lstStyle/>
          <a:p>
            <a:endParaRPr lang="fr-F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5148064" y="3645024"/>
            <a:ext cx="3097212" cy="2433637"/>
          </a:xfrm>
        </p:spPr>
        <p:txBody>
          <a:bodyPr/>
          <a:lstStyle/>
          <a:p>
            <a:endParaRPr lang="fr-FR"/>
          </a:p>
        </p:txBody>
      </p:sp>
    </p:spTree>
    <p:extLst>
      <p:ext uri="{BB962C8B-B14F-4D97-AF65-F5344CB8AC3E}">
        <p14:creationId xmlns:p14="http://schemas.microsoft.com/office/powerpoint/2010/main" val="451887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183392" y="489969"/>
            <a:ext cx="946448" cy="220641"/>
          </a:xfrm>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a:xfrm rot="5400000">
            <a:off x="-1157969" y="3318679"/>
            <a:ext cx="2895600" cy="220641"/>
          </a:xfrm>
        </p:spPr>
        <p:txBody>
          <a:bodyPr/>
          <a:lstStyle/>
          <a:p>
            <a:endParaRPr lang="fr-FR" dirty="0"/>
          </a:p>
        </p:txBody>
      </p:sp>
      <p:sp>
        <p:nvSpPr>
          <p:cNvPr id="6" name="Espace réservé du numéro de diapositive 5"/>
          <p:cNvSpPr>
            <a:spLocks noGrp="1"/>
          </p:cNvSpPr>
          <p:nvPr>
            <p:ph type="sldNum" sz="quarter" idx="12"/>
          </p:nvPr>
        </p:nvSpPr>
        <p:spPr>
          <a:xfrm rot="5400000">
            <a:off x="-34804" y="6300113"/>
            <a:ext cx="642942" cy="214314"/>
          </a:xfrm>
        </p:spPr>
        <p:txBody>
          <a:bodyPr/>
          <a:lstStyle/>
          <a:p>
            <a:fld id="{BC6F2980-C15E-4A6C-B3EA-12E3F1929291}" type="slidenum">
              <a:rPr lang="fr-FR" smtClean="0"/>
              <a:pPr/>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userDrawn="1"/>
        </p:nvSpPr>
        <p:spPr>
          <a:xfrm rot="5400000">
            <a:off x="444810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userDrawn="1"/>
        </p:nvPicPr>
        <p:blipFill>
          <a:blip r:embed="rId2"/>
          <a:srcRect/>
          <a:stretch>
            <a:fillRect/>
          </a:stretch>
        </p:blipFill>
        <p:spPr bwMode="auto">
          <a:xfrm rot="5400000">
            <a:off x="-19137" y="2476276"/>
            <a:ext cx="6286672" cy="1575315"/>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8422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dirty="0"/>
              <a:t>Modifiez le style du titre</a:t>
            </a:r>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4800600" y="2378968"/>
            <a:ext cx="38862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367257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16/05/2022</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735613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1" y="1142984"/>
            <a:ext cx="5000660" cy="5286412"/>
          </a:xfrm>
        </p:spPr>
        <p:txBody>
          <a:bodyPr/>
          <a:lstStyle>
            <a:lvl1pPr>
              <a:defRPr/>
            </a:lvl1pPr>
            <a:lvl2pPr>
              <a:defRPr/>
            </a:lvl2pPr>
            <a:lvl3pPr>
              <a:defRPr/>
            </a:lvl3pPr>
            <a:lvl4pPr>
              <a:defRPr/>
            </a:lvl4pPr>
            <a:lvl5pPr>
              <a:defRPr/>
            </a:lvl5pPr>
            <a:lvl6pPr>
              <a:defRPr/>
            </a:lvl6pPr>
            <a:lvl7pPr>
              <a:defRPr/>
            </a:lvl7pPr>
            <a:lvl8pPr marL="469106" indent="-171450">
              <a:buFont typeface="Wingdings" pitchFamily="2" charset="2"/>
              <a:buChar char="2"/>
              <a:defRPr/>
            </a:lvl8pPr>
            <a:lvl9pPr marL="469106" indent="-17145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9" y="6500836"/>
            <a:ext cx="571504"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9" name="Picture 3"/>
          <p:cNvPicPr>
            <a:picLocks noChangeAspect="1" noChangeArrowheads="1"/>
          </p:cNvPicPr>
          <p:nvPr/>
        </p:nvPicPr>
        <p:blipFill>
          <a:blip r:embed="rId2" cstate="print"/>
          <a:srcRect/>
          <a:stretch>
            <a:fillRect/>
          </a:stretch>
        </p:blipFill>
        <p:spPr bwMode="auto">
          <a:xfrm>
            <a:off x="5000628" y="619125"/>
            <a:ext cx="4429156"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8" y="2007319"/>
            <a:ext cx="3435292" cy="3219122"/>
          </a:xfrm>
          <a:noFill/>
          <a:ln>
            <a:noFill/>
          </a:ln>
        </p:spPr>
        <p:txBody>
          <a:bodyPr>
            <a:normAutofit/>
          </a:bodyPr>
          <a:lstStyle>
            <a:lvl1pPr>
              <a:defRPr sz="1800" baseline="30000">
                <a:latin typeface="Permanent Marker" pitchFamily="2" charset="0"/>
                <a:ea typeface="Permanent Marker" pitchFamily="2" charset="0"/>
              </a:defRPr>
            </a:lvl1pPr>
            <a:lvl2pPr marL="273844" indent="-136922">
              <a:defRPr sz="1350">
                <a:latin typeface="Permanent Marker" pitchFamily="2" charset="0"/>
                <a:ea typeface="Permanent Marker" pitchFamily="2" charset="0"/>
              </a:defRPr>
            </a:lvl2pPr>
            <a:lvl3pPr marL="338138" indent="-104775">
              <a:defRPr sz="1200">
                <a:latin typeface="Permanent Marker" pitchFamily="2" charset="0"/>
                <a:ea typeface="Permanent Marker" pitchFamily="2" charset="0"/>
              </a:defRPr>
            </a:lvl3pPr>
            <a:lvl4pPr marL="401241" indent="-110729">
              <a:defRPr sz="1050">
                <a:latin typeface="Permanent Marker" pitchFamily="2" charset="0"/>
                <a:ea typeface="Permanent Marker" pitchFamily="2" charset="0"/>
              </a:defRPr>
            </a:lvl4pPr>
            <a:lvl5pPr marL="538163" indent="-136922">
              <a:defRPr sz="1050">
                <a:latin typeface="Permanent Marker" pitchFamily="2" charset="0"/>
                <a:ea typeface="Permanent Marker" pitchFamily="2" charset="0"/>
              </a:defRPr>
            </a:lvl5pPr>
            <a:lvl6pPr marL="677466" indent="-171450">
              <a:defRPr sz="1050">
                <a:latin typeface="Permanent Marker" pitchFamily="2" charset="0"/>
                <a:ea typeface="Permanent Marker" pitchFamily="2" charset="0"/>
              </a:defRPr>
            </a:lvl6pPr>
            <a:lvl7pPr marL="740569" indent="-17145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63821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dirty="0"/>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audio" Target="../media/audio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16/05/2022</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804"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803" r:id="rId11"/>
    <p:sldLayoutId id="2147483761" r:id="rId12"/>
    <p:sldLayoutId id="2147483762" r:id="rId13"/>
    <p:sldLayoutId id="2147483763" r:id="rId14"/>
    <p:sldLayoutId id="2147483809" r:id="rId15"/>
    <p:sldLayoutId id="2147483764" r:id="rId16"/>
    <p:sldLayoutId id="2147483765" r:id="rId17"/>
    <p:sldLayoutId id="2147483811" r:id="rId18"/>
    <p:sldLayoutId id="2147483806"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9" r:id="rId31"/>
    <p:sldLayoutId id="2147483780" r:id="rId32"/>
    <p:sldLayoutId id="2147483781" r:id="rId33"/>
    <p:sldLayoutId id="2147483782" r:id="rId34"/>
    <p:sldLayoutId id="2147483783" r:id="rId35"/>
    <p:sldLayoutId id="2147483777" r:id="rId36"/>
    <p:sldLayoutId id="2147483778" r:id="rId37"/>
    <p:sldLayoutId id="2147483805" r:id="rId38"/>
    <p:sldLayoutId id="2147483784" r:id="rId39"/>
    <p:sldLayoutId id="2147483785" r:id="rId40"/>
    <p:sldLayoutId id="2147483786" r:id="rId41"/>
    <p:sldLayoutId id="2147483801" r:id="rId42"/>
    <p:sldLayoutId id="2147483802" r:id="rId43"/>
    <p:sldLayoutId id="2147483807" r:id="rId44"/>
    <p:sldLayoutId id="2147483808" r:id="rId45"/>
    <p:sldLayoutId id="2147483810"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gex101.com/"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hyperlink" Target="http://chaijs.com/" TargetMode="Externa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hyperlink" Target="https://www.chaijs.com/guide/styles/" TargetMode="Externa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gif"/><Relationship Id="rId4" Type="http://schemas.openxmlformats.org/officeDocument/2006/relationships/image" Target="../media/image66.png"/></Relationships>
</file>

<file path=ppt/slides/_rels/slide1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0.xml.rels><?xml version="1.0" encoding="UTF-8" standalone="yes"?>
<Relationships xmlns="http://schemas.openxmlformats.org/package/2006/relationships"><Relationship Id="rId2" Type="http://schemas.openxmlformats.org/officeDocument/2006/relationships/hyperlink" Target="http://41mag.fr/liste-des-balises-html5/liste-des-evenements-html5" TargetMode="Externa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8.xml"/><Relationship Id="rId1" Type="http://schemas.openxmlformats.org/officeDocument/2006/relationships/slideLayout" Target="../slideLayouts/slideLayout17.xml"/><Relationship Id="rId5" Type="http://schemas.openxmlformats.org/officeDocument/2006/relationships/image" Target="../media/image80.png"/><Relationship Id="rId4" Type="http://schemas.openxmlformats.org/officeDocument/2006/relationships/image" Target="../media/image79.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2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2.xml"/><Relationship Id="rId1" Type="http://schemas.openxmlformats.org/officeDocument/2006/relationships/slideLayout" Target="../slideLayouts/slideLayout4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3.xml"/><Relationship Id="rId1" Type="http://schemas.openxmlformats.org/officeDocument/2006/relationships/slideLayout" Target="../slideLayouts/slideLayout44.xml"/><Relationship Id="rId5" Type="http://schemas.openxmlformats.org/officeDocument/2006/relationships/image" Target="../media/image91.png"/><Relationship Id="rId4" Type="http://schemas.openxmlformats.org/officeDocument/2006/relationships/image" Target="../media/image90.png"/></Relationships>
</file>

<file path=ppt/slides/_rels/slide22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34.xml"/><Relationship Id="rId1" Type="http://schemas.openxmlformats.org/officeDocument/2006/relationships/slideLayout" Target="../slideLayouts/slideLayout2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8.xml"/><Relationship Id="rId1" Type="http://schemas.openxmlformats.org/officeDocument/2006/relationships/slideLayout" Target="../slideLayouts/slideLayout9.xml"/><Relationship Id="rId5" Type="http://schemas.openxmlformats.org/officeDocument/2006/relationships/comments" Target="../comments/comment2.xml"/><Relationship Id="rId4" Type="http://schemas.openxmlformats.org/officeDocument/2006/relationships/image" Target="../media/image104.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node.green/" TargetMode="External"/><Relationship Id="rId2" Type="http://schemas.openxmlformats.org/officeDocument/2006/relationships/hyperlink" Target="https://www.javascripttutorial.net/es-next/"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 </a:t>
            </a:r>
          </a:p>
        </p:txBody>
      </p:sp>
      <p:sp>
        <p:nvSpPr>
          <p:cNvPr id="4" name="Espace réservé pour une image  3">
            <a:extLst>
              <a:ext uri="{FF2B5EF4-FFF2-40B4-BE49-F238E27FC236}">
                <a16:creationId xmlns:a16="http://schemas.microsoft.com/office/drawing/2014/main" id="{38F58040-EDA1-42AF-BEF7-B9CF35731F37}"/>
              </a:ext>
            </a:extLst>
          </p:cNvPr>
          <p:cNvSpPr>
            <a:spLocks noGrp="1"/>
          </p:cNvSpPr>
          <p:nvPr>
            <p:ph type="pic" sz="quarter" idx="13"/>
          </p:nvPr>
        </p:nvSpPr>
        <p:spPr>
          <a:xfrm rot="21198902">
            <a:off x="3960814" y="2133599"/>
            <a:ext cx="4289425" cy="2447925"/>
          </a:xfrm>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315083" y="2245988"/>
            <a:ext cx="1743075" cy="106441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6136982" y="3558135"/>
            <a:ext cx="2035983" cy="793148"/>
          </a:xfrm>
          <a:prstGeom prst="rect">
            <a:avLst/>
          </a:prstGeom>
          <a:noFill/>
          <a:ln w="9525">
            <a:noFill/>
            <a:miter lim="800000"/>
            <a:headEnd/>
            <a:tailEnd/>
          </a:ln>
          <a:effectLst/>
        </p:spPr>
      </p:pic>
      <p:grpSp>
        <p:nvGrpSpPr>
          <p:cNvPr id="7" name="Groupe 9"/>
          <p:cNvGrpSpPr/>
          <p:nvPr/>
        </p:nvGrpSpPr>
        <p:grpSpPr>
          <a:xfrm>
            <a:off x="7690260" y="1256578"/>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56488"/>
              <a:ext cx="1621689" cy="861775"/>
            </a:xfrm>
            <a:prstGeom prst="rect">
              <a:avLst/>
            </a:prstGeom>
            <a:noFill/>
          </p:spPr>
          <p:txBody>
            <a:bodyPr wrap="square" rtlCol="0">
              <a:spAutoFit/>
            </a:bodyPr>
            <a:lstStyle/>
            <a:p>
              <a:r>
                <a:rPr lang="fr-FR" sz="12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0136947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EE96C5-841E-475A-B1F9-C3C8A85AF97A}"/>
              </a:ext>
            </a:extLst>
          </p:cNvPr>
          <p:cNvSpPr>
            <a:spLocks noGrp="1"/>
          </p:cNvSpPr>
          <p:nvPr>
            <p:ph type="title"/>
          </p:nvPr>
        </p:nvSpPr>
        <p:spPr/>
        <p:txBody>
          <a:bodyPr/>
          <a:lstStyle/>
          <a:p>
            <a:r>
              <a:rPr lang="fr-FR" dirty="0"/>
              <a:t>Programmation Orientée Objet</a:t>
            </a:r>
          </a:p>
        </p:txBody>
      </p:sp>
      <p:sp>
        <p:nvSpPr>
          <p:cNvPr id="5" name="Espace réservé du texte 4">
            <a:extLst>
              <a:ext uri="{FF2B5EF4-FFF2-40B4-BE49-F238E27FC236}">
                <a16:creationId xmlns:a16="http://schemas.microsoft.com/office/drawing/2014/main" id="{92A4BE43-EA1B-4D75-8207-0965334CD59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4433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lstStyle/>
          <a:p>
            <a:r>
              <a:rPr lang="fr-FR" dirty="0"/>
              <a:t>Rappels sur l'objet. Propriétés.</a:t>
            </a:r>
          </a:p>
          <a:p>
            <a:r>
              <a:rPr lang="fr-FR" dirty="0"/>
              <a:t>La chaîne de portée. La chaîne de prototype.</a:t>
            </a:r>
          </a:p>
          <a:p>
            <a:r>
              <a:rPr lang="fr-FR" dirty="0"/>
              <a:t>Méthodes. Héritage. Portée des données privées et publiques. Mapping et sérialisation.</a:t>
            </a:r>
          </a:p>
          <a:p>
            <a:r>
              <a:rPr lang="fr-FR" dirty="0"/>
              <a:t>Design Pattern Clés en JavaScript.</a:t>
            </a:r>
          </a:p>
          <a:p>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647301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7CC67-C293-4F7A-B7AD-EDB989E0ED52}"/>
              </a:ext>
            </a:extLst>
          </p:cNvPr>
          <p:cNvSpPr>
            <a:spLocks noGrp="1"/>
          </p:cNvSpPr>
          <p:nvPr>
            <p:ph type="title"/>
          </p:nvPr>
        </p:nvSpPr>
        <p:spPr/>
        <p:txBody>
          <a:bodyPr/>
          <a:lstStyle/>
          <a:p>
            <a:r>
              <a:rPr lang="fr-FR" dirty="0"/>
              <a:t>Public / Privé</a:t>
            </a:r>
          </a:p>
        </p:txBody>
      </p:sp>
      <p:sp>
        <p:nvSpPr>
          <p:cNvPr id="9" name="Espace réservé du texte 8">
            <a:extLst>
              <a:ext uri="{FF2B5EF4-FFF2-40B4-BE49-F238E27FC236}">
                <a16:creationId xmlns:a16="http://schemas.microsoft.com/office/drawing/2014/main" id="{9C1216C6-7317-43B8-9CB3-6EA427A6527B}"/>
              </a:ext>
            </a:extLst>
          </p:cNvPr>
          <p:cNvSpPr>
            <a:spLocks noGrp="1"/>
          </p:cNvSpPr>
          <p:nvPr>
            <p:ph type="body" idx="1"/>
          </p:nvPr>
        </p:nvSpPr>
        <p:spPr>
          <a:xfrm>
            <a:off x="214282" y="1925142"/>
            <a:ext cx="4283106" cy="378471"/>
          </a:xfrm>
        </p:spPr>
        <p:txBody>
          <a:bodyPr>
            <a:normAutofit fontScale="92500" lnSpcReduction="20000"/>
          </a:bodyPr>
          <a:lstStyle/>
          <a:p>
            <a:r>
              <a:rPr lang="fr-FR" dirty="0"/>
              <a:t>Privé</a:t>
            </a:r>
          </a:p>
        </p:txBody>
      </p:sp>
      <p:sp>
        <p:nvSpPr>
          <p:cNvPr id="10" name="Espace réservé du contenu 9">
            <a:extLst>
              <a:ext uri="{FF2B5EF4-FFF2-40B4-BE49-F238E27FC236}">
                <a16:creationId xmlns:a16="http://schemas.microsoft.com/office/drawing/2014/main" id="{5056009D-83DB-4D40-A224-A73E9DE6C0B6}"/>
              </a:ext>
            </a:extLst>
          </p:cNvPr>
          <p:cNvSpPr>
            <a:spLocks noGrp="1"/>
          </p:cNvSpPr>
          <p:nvPr>
            <p:ph sz="half" idx="2"/>
          </p:nvPr>
        </p:nvSpPr>
        <p:spPr>
          <a:xfrm>
            <a:off x="214282" y="2371391"/>
            <a:ext cx="4283106" cy="4058005"/>
          </a:xfrm>
        </p:spPr>
        <p:txBody>
          <a:bodyPr/>
          <a:lstStyle/>
          <a:p>
            <a:r>
              <a:rPr lang="fr-FR" dirty="0"/>
              <a:t>Fonctions</a:t>
            </a:r>
          </a:p>
          <a:p>
            <a:pPr lvl="1"/>
            <a:r>
              <a:rPr lang="fr-FR" dirty="0"/>
              <a:t>Digérer</a:t>
            </a:r>
          </a:p>
          <a:p>
            <a:pPr lvl="1"/>
            <a:r>
              <a:rPr lang="fr-FR" dirty="0"/>
              <a:t>Interpréter le signal de l’œil</a:t>
            </a:r>
          </a:p>
          <a:p>
            <a:pPr lvl="1"/>
            <a:endParaRPr lang="fr-FR" dirty="0"/>
          </a:p>
          <a:p>
            <a:r>
              <a:rPr lang="fr-FR" dirty="0"/>
              <a:t>Valeurs</a:t>
            </a:r>
          </a:p>
          <a:p>
            <a:pPr lvl="1"/>
            <a:r>
              <a:rPr lang="fr-FR" dirty="0"/>
              <a:t>Taux de sucre dans le sang</a:t>
            </a:r>
          </a:p>
          <a:p>
            <a:pPr lvl="1"/>
            <a:r>
              <a:rPr lang="fr-FR" dirty="0"/>
              <a:t>Image saisie par l’œil</a:t>
            </a:r>
          </a:p>
          <a:p>
            <a:pPr lvl="1"/>
            <a:r>
              <a:rPr lang="fr-FR" dirty="0"/>
              <a:t>Consommation d’oxygène</a:t>
            </a:r>
          </a:p>
          <a:p>
            <a:pPr lvl="1"/>
            <a:r>
              <a:rPr lang="fr-FR" dirty="0"/>
              <a:t>…</a:t>
            </a:r>
          </a:p>
        </p:txBody>
      </p:sp>
      <p:sp>
        <p:nvSpPr>
          <p:cNvPr id="11" name="Espace réservé du texte 10">
            <a:extLst>
              <a:ext uri="{FF2B5EF4-FFF2-40B4-BE49-F238E27FC236}">
                <a16:creationId xmlns:a16="http://schemas.microsoft.com/office/drawing/2014/main" id="{15CC8807-95DA-4A51-92D4-12A1D91B1857}"/>
              </a:ext>
            </a:extLst>
          </p:cNvPr>
          <p:cNvSpPr>
            <a:spLocks noGrp="1"/>
          </p:cNvSpPr>
          <p:nvPr>
            <p:ph type="body" sz="quarter" idx="3"/>
          </p:nvPr>
        </p:nvSpPr>
        <p:spPr>
          <a:xfrm>
            <a:off x="4644008" y="1925142"/>
            <a:ext cx="4357147" cy="378471"/>
          </a:xfrm>
        </p:spPr>
        <p:txBody>
          <a:bodyPr>
            <a:normAutofit fontScale="92500" lnSpcReduction="20000"/>
          </a:bodyPr>
          <a:lstStyle/>
          <a:p>
            <a:r>
              <a:rPr lang="fr-FR" dirty="0"/>
              <a:t>public</a:t>
            </a:r>
          </a:p>
        </p:txBody>
      </p:sp>
      <p:sp>
        <p:nvSpPr>
          <p:cNvPr id="12" name="Espace réservé du contenu 11">
            <a:extLst>
              <a:ext uri="{FF2B5EF4-FFF2-40B4-BE49-F238E27FC236}">
                <a16:creationId xmlns:a16="http://schemas.microsoft.com/office/drawing/2014/main" id="{FD6FDE1D-7C04-4C3A-81EC-B63627D33A00}"/>
              </a:ext>
            </a:extLst>
          </p:cNvPr>
          <p:cNvSpPr>
            <a:spLocks noGrp="1"/>
          </p:cNvSpPr>
          <p:nvPr>
            <p:ph sz="half" idx="14"/>
          </p:nvPr>
        </p:nvSpPr>
        <p:spPr>
          <a:xfrm>
            <a:off x="214282" y="1071546"/>
            <a:ext cx="8786874" cy="785818"/>
          </a:xfrm>
        </p:spPr>
        <p:txBody>
          <a:bodyPr>
            <a:normAutofit lnSpcReduction="10000"/>
          </a:bodyPr>
          <a:lstStyle/>
          <a:p>
            <a:r>
              <a:rPr lang="fr-FR" dirty="0"/>
              <a:t>Tous les champs ne sont pas forcement accessible depuis l'extérieur de l’instance de l’objet</a:t>
            </a:r>
          </a:p>
        </p:txBody>
      </p:sp>
      <p:sp>
        <p:nvSpPr>
          <p:cNvPr id="8" name="Espace réservé du contenu 7">
            <a:extLst>
              <a:ext uri="{FF2B5EF4-FFF2-40B4-BE49-F238E27FC236}">
                <a16:creationId xmlns:a16="http://schemas.microsoft.com/office/drawing/2014/main" id="{6ACDAF0C-173F-407A-9480-5D359F249DCE}"/>
              </a:ext>
            </a:extLst>
          </p:cNvPr>
          <p:cNvSpPr>
            <a:spLocks noGrp="1"/>
          </p:cNvSpPr>
          <p:nvPr>
            <p:ph sz="half" idx="15"/>
          </p:nvPr>
        </p:nvSpPr>
        <p:spPr>
          <a:xfrm>
            <a:off x="4644007" y="2369111"/>
            <a:ext cx="4357147" cy="4058005"/>
          </a:xfrm>
        </p:spPr>
        <p:txBody>
          <a:bodyPr/>
          <a:lstStyle/>
          <a:p>
            <a:r>
              <a:rPr lang="fr-FR" dirty="0"/>
              <a:t>Fonctions :</a:t>
            </a:r>
          </a:p>
          <a:p>
            <a:pPr lvl="1"/>
            <a:r>
              <a:rPr lang="fr-FR" dirty="0"/>
              <a:t>Manger</a:t>
            </a:r>
          </a:p>
          <a:p>
            <a:pPr lvl="1"/>
            <a:r>
              <a:rPr lang="fr-FR" dirty="0"/>
              <a:t>Regarder</a:t>
            </a:r>
          </a:p>
          <a:p>
            <a:pPr marL="1074738"/>
            <a:endParaRPr lang="fr-FR" dirty="0"/>
          </a:p>
          <a:p>
            <a:pPr marL="1346200"/>
            <a:r>
              <a:rPr lang="fr-FR" dirty="0"/>
              <a:t>Valeurs</a:t>
            </a:r>
          </a:p>
          <a:p>
            <a:pPr marL="1436688" lvl="1"/>
            <a:r>
              <a:rPr lang="fr-FR" dirty="0"/>
              <a:t>Température </a:t>
            </a:r>
            <a:r>
              <a:rPr lang="fr-FR" sz="1100" dirty="0"/>
              <a:t>*(</a:t>
            </a:r>
            <a:r>
              <a:rPr lang="fr-FR" sz="1100" dirty="0" err="1"/>
              <a:t>read</a:t>
            </a:r>
            <a:r>
              <a:rPr lang="fr-FR" sz="1100" dirty="0"/>
              <a:t> </a:t>
            </a:r>
            <a:r>
              <a:rPr lang="fr-FR" sz="1100" dirty="0" err="1"/>
              <a:t>only</a:t>
            </a:r>
            <a:r>
              <a:rPr lang="fr-FR" sz="1100" dirty="0"/>
              <a:t>)</a:t>
            </a:r>
            <a:r>
              <a:rPr lang="fr-FR" dirty="0"/>
              <a:t>,</a:t>
            </a:r>
          </a:p>
          <a:p>
            <a:pPr marL="1436688" lvl="1"/>
            <a:r>
              <a:rPr lang="fr-FR" dirty="0"/>
              <a:t>Epreinte digitale,</a:t>
            </a:r>
          </a:p>
          <a:p>
            <a:pPr marL="1436688" lvl="1"/>
            <a:r>
              <a:rPr lang="fr-FR" dirty="0"/>
              <a:t>Poids,</a:t>
            </a:r>
          </a:p>
          <a:p>
            <a:pPr marL="1436688" lvl="1"/>
            <a:r>
              <a:rPr lang="fr-FR" dirty="0"/>
              <a:t>Taille de chaussure *,…</a:t>
            </a:r>
          </a:p>
        </p:txBody>
      </p:sp>
      <p:grpSp>
        <p:nvGrpSpPr>
          <p:cNvPr id="4" name="Groupe 3">
            <a:extLst>
              <a:ext uri="{FF2B5EF4-FFF2-40B4-BE49-F238E27FC236}">
                <a16:creationId xmlns:a16="http://schemas.microsoft.com/office/drawing/2014/main" id="{E1597D2D-18BF-4F16-AD21-C2B214D1C09E}"/>
              </a:ext>
            </a:extLst>
          </p:cNvPr>
          <p:cNvGrpSpPr/>
          <p:nvPr/>
        </p:nvGrpSpPr>
        <p:grpSpPr>
          <a:xfrm>
            <a:off x="2712240" y="3499380"/>
            <a:ext cx="3955260" cy="3276007"/>
            <a:chOff x="5226518" y="2453651"/>
            <a:chExt cx="3955260" cy="3276007"/>
          </a:xfrm>
        </p:grpSpPr>
        <p:pic>
          <p:nvPicPr>
            <p:cNvPr id="5" name="Image 4">
              <a:extLst>
                <a:ext uri="{FF2B5EF4-FFF2-40B4-BE49-F238E27FC236}">
                  <a16:creationId xmlns:a16="http://schemas.microsoft.com/office/drawing/2014/main" id="{5CB42B61-11A9-4FFF-8A48-1BF767A2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6" name="Image 5">
              <a:extLst>
                <a:ext uri="{FF2B5EF4-FFF2-40B4-BE49-F238E27FC236}">
                  <a16:creationId xmlns:a16="http://schemas.microsoft.com/office/drawing/2014/main" id="{6EC49E4B-1554-4B91-9AD0-621243E5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2854621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Notions d'objet</a:t>
            </a:r>
          </a:p>
        </p:txBody>
      </p:sp>
      <p:sp>
        <p:nvSpPr>
          <p:cNvPr id="70659" name="Content Placeholder 2"/>
          <p:cNvSpPr>
            <a:spLocks noGrp="1"/>
          </p:cNvSpPr>
          <p:nvPr>
            <p:ph idx="1"/>
          </p:nvPr>
        </p:nvSpPr>
        <p:spPr/>
        <p:txBody>
          <a:bodyPr>
            <a:normAutofit fontScale="55000" lnSpcReduction="20000"/>
          </a:bodyPr>
          <a:lstStyle/>
          <a:p>
            <a:r>
              <a:rPr lang="fr-FR" dirty="0"/>
              <a:t>L’écosystème Objet, un programme peut être conçu comme un écosystème rempli d’entités en interaction (objets), disposant de caractéristiques propres (propriétés) et de moyens d’action (méthodes) et répondant à des stimuli externes (événements).</a:t>
            </a:r>
          </a:p>
          <a:p>
            <a:endParaRPr lang="fr-FR" dirty="0"/>
          </a:p>
          <a:p>
            <a:r>
              <a:rPr lang="fr-FR" dirty="0"/>
              <a:t>On appelle "objet" chaque instance d’ensemble de valeurs regroupées selon une méthode(class/function);</a:t>
            </a:r>
          </a:p>
          <a:p>
            <a:pPr lvl="1"/>
            <a:r>
              <a:rPr lang="fr-FR" dirty="0"/>
              <a:t>Une machine à laver 1500 tour/min  d’après le plan de construction du constructeur</a:t>
            </a:r>
          </a:p>
          <a:p>
            <a:endParaRPr lang="fr-FR" dirty="0"/>
          </a:p>
          <a:p>
            <a:endParaRPr lang="fr-FR" dirty="0"/>
          </a:p>
          <a:p>
            <a:r>
              <a:rPr lang="fr-FR" dirty="0"/>
              <a:t>On appelle </a:t>
            </a:r>
          </a:p>
          <a:p>
            <a:pPr lvl="1"/>
            <a:r>
              <a:rPr lang="fr-FR" dirty="0"/>
              <a:t>"propriété" une variable </a:t>
            </a:r>
          </a:p>
          <a:p>
            <a:pPr lvl="1"/>
            <a:r>
              <a:rPr lang="fr-FR" dirty="0"/>
              <a:t>"méthode" une fonction de la classe</a:t>
            </a:r>
          </a:p>
          <a:p>
            <a:pPr lvl="2"/>
            <a:r>
              <a:rPr lang="fr-FR" dirty="0"/>
              <a:t>Le nb de tours/min est une des propriétés. :</a:t>
            </a:r>
          </a:p>
          <a:p>
            <a:pPr lvl="2"/>
            <a:r>
              <a:rPr lang="fr-FR" dirty="0"/>
              <a:t>Programmer le cycle de lavage est une méthode .</a:t>
            </a:r>
          </a:p>
          <a:p>
            <a:endParaRPr lang="fr-FR" dirty="0"/>
          </a:p>
          <a:p>
            <a:r>
              <a:rPr lang="fr-FR" dirty="0"/>
              <a:t>On appelle gestionnaire d'événement une fonction qui répond a une action ou interaction.</a:t>
            </a:r>
          </a:p>
          <a:p>
            <a:pPr lvl="2"/>
            <a:r>
              <a:rPr lang="fr-FR" dirty="0"/>
              <a:t>La machine est finit elle bip pour signaler votre action à faire une fois la machine achevé</a:t>
            </a:r>
          </a:p>
          <a:p>
            <a:pPr lvl="1"/>
            <a:endParaRPr lang="fr-FR"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E6B6D93-B577-4049-A22B-8863D9CDA397}" type="slidenum">
              <a:rPr lang="en-JM" smtClean="0"/>
              <a:pPr/>
              <a:t>103</a:t>
            </a:fld>
            <a:endParaRPr lang="en-JM"/>
          </a:p>
        </p:txBody>
      </p:sp>
    </p:spTree>
    <p:extLst>
      <p:ext uri="{BB962C8B-B14F-4D97-AF65-F5344CB8AC3E}">
        <p14:creationId xmlns:p14="http://schemas.microsoft.com/office/powerpoint/2010/main" val="984068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Extension et </a:t>
            </a:r>
            <a:r>
              <a:rPr lang="fr-FR" dirty="0" err="1"/>
              <a:t>heritage</a:t>
            </a:r>
            <a:endParaRPr lang="fr-FR" dirty="0"/>
          </a:p>
        </p:txBody>
      </p:sp>
      <p:sp>
        <p:nvSpPr>
          <p:cNvPr id="2" name="Espace réservé du contenu 1"/>
          <p:cNvSpPr>
            <a:spLocks noGrp="1"/>
          </p:cNvSpPr>
          <p:nvPr>
            <p:ph idx="1"/>
          </p:nvPr>
        </p:nvSpPr>
        <p:spPr/>
        <p:txBody>
          <a:bodyPr/>
          <a:lstStyle/>
          <a:p>
            <a:r>
              <a:rPr lang="fr-FR" dirty="0"/>
              <a:t>Chaque objet peut en tendre un autre et </a:t>
            </a:r>
            <a:r>
              <a:rPr lang="fr-FR" dirty="0" err="1"/>
              <a:t>herité</a:t>
            </a:r>
            <a:r>
              <a:rPr lang="fr-FR" dirty="0"/>
              <a:t> de son parent</a:t>
            </a:r>
          </a:p>
          <a:p>
            <a:pPr lvl="1"/>
            <a:r>
              <a:rPr lang="fr-FR" dirty="0"/>
              <a:t>class </a:t>
            </a:r>
            <a:r>
              <a:rPr lang="fr-FR" dirty="0" err="1"/>
              <a:t>maClass</a:t>
            </a:r>
            <a:r>
              <a:rPr lang="fr-FR" dirty="0"/>
              <a:t> </a:t>
            </a:r>
            <a:r>
              <a:rPr lang="fr-FR" dirty="0" err="1"/>
              <a:t>extends</a:t>
            </a:r>
            <a:r>
              <a:rPr lang="fr-FR" dirty="0"/>
              <a:t> </a:t>
            </a:r>
            <a:r>
              <a:rPr lang="fr-FR" dirty="0" err="1"/>
              <a:t>autreClass</a:t>
            </a:r>
            <a:r>
              <a:rPr lang="fr-FR" dirty="0"/>
              <a:t>{}</a:t>
            </a:r>
          </a:p>
          <a:p>
            <a:endParaRPr lang="fr-FR" dirty="0"/>
          </a:p>
          <a:p>
            <a:endParaRPr lang="fr-FR" dirty="0"/>
          </a:p>
          <a:p>
            <a:endParaRPr lang="fr-FR" dirty="0"/>
          </a:p>
          <a:p>
            <a:endParaRPr lang="fr-FR" dirty="0"/>
          </a:p>
        </p:txBody>
      </p:sp>
      <p:grpSp>
        <p:nvGrpSpPr>
          <p:cNvPr id="56" name="Groupe 55"/>
          <p:cNvGrpSpPr/>
          <p:nvPr/>
        </p:nvGrpSpPr>
        <p:grpSpPr>
          <a:xfrm>
            <a:off x="611560" y="270892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1" name="Groupe 50"/>
            <p:cNvGrpSpPr/>
            <p:nvPr/>
          </p:nvGrpSpPr>
          <p:grpSpPr>
            <a:xfrm>
              <a:off x="1488208" y="2765804"/>
              <a:ext cx="6912768" cy="3746448"/>
              <a:chOff x="1272184" y="2765804"/>
              <a:chExt cx="6912768" cy="3746448"/>
            </a:xfrm>
          </p:grpSpPr>
          <p:grpSp>
            <p:nvGrpSpPr>
              <p:cNvPr id="50"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2"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3" cstate="print"/>
                <a:srcRect/>
                <a:stretch>
                  <a:fillRect/>
                </a:stretch>
              </p:blipFill>
              <p:spPr bwMode="auto">
                <a:xfrm>
                  <a:off x="3059832" y="5733256"/>
                  <a:ext cx="1584176" cy="743383"/>
                </a:xfrm>
                <a:prstGeom prst="rect">
                  <a:avLst/>
                </a:prstGeom>
                <a:noFill/>
              </p:spPr>
            </p:pic>
            <p:grpSp>
              <p:nvGrpSpPr>
                <p:cNvPr id="49" name="Groupe 48"/>
                <p:cNvGrpSpPr/>
                <p:nvPr/>
              </p:nvGrpSpPr>
              <p:grpSpPr>
                <a:xfrm>
                  <a:off x="2843808" y="2564904"/>
                  <a:ext cx="5256584" cy="2880320"/>
                  <a:chOff x="2843808" y="2564904"/>
                  <a:chExt cx="5256584" cy="2880320"/>
                </a:xfrm>
              </p:grpSpPr>
              <p:grpSp>
                <p:nvGrpSpPr>
                  <p:cNvPr id="24"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Expresso</a:t>
                      </a:r>
                    </a:p>
                  </p:txBody>
                </p:sp>
                <p:pic>
                  <p:nvPicPr>
                    <p:cNvPr id="2054" name="Picture 6" descr="C:\Users\tartinator\Pictures\small_lb800.png"/>
                    <p:cNvPicPr>
                      <a:picLocks noChangeAspect="1" noChangeArrowheads="1"/>
                    </p:cNvPicPr>
                    <p:nvPr/>
                  </p:nvPicPr>
                  <p:blipFill>
                    <a:blip r:embed="rId4" cstate="print"/>
                    <a:srcRect/>
                    <a:stretch>
                      <a:fillRect/>
                    </a:stretch>
                  </p:blipFill>
                  <p:spPr bwMode="auto">
                    <a:xfrm>
                      <a:off x="3131840" y="3429000"/>
                      <a:ext cx="1162368" cy="1180530"/>
                    </a:xfrm>
                    <a:prstGeom prst="rect">
                      <a:avLst/>
                    </a:prstGeom>
                    <a:noFill/>
                  </p:spPr>
                </p:pic>
                <p:grpSp>
                  <p:nvGrpSpPr>
                    <p:cNvPr id="2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5" cstate="print"/>
                      <a:srcRect/>
                      <a:stretch>
                        <a:fillRect/>
                      </a:stretch>
                    </p:blipFill>
                    <p:spPr bwMode="auto">
                      <a:xfrm>
                        <a:off x="4136841" y="3284984"/>
                        <a:ext cx="1219200" cy="838200"/>
                      </a:xfrm>
                      <a:prstGeom prst="rect">
                        <a:avLst/>
                      </a:prstGeom>
                      <a:noFill/>
                    </p:spPr>
                  </p:pic>
                </p:grpSp>
                <p:grpSp>
                  <p:nvGrpSpPr>
                    <p:cNvPr id="23" name="Groupe 22"/>
                    <p:cNvGrpSpPr/>
                    <p:nvPr/>
                  </p:nvGrpSpPr>
                  <p:grpSpPr>
                    <a:xfrm>
                      <a:off x="4788024" y="4077073"/>
                      <a:ext cx="3168352" cy="1296145"/>
                      <a:chOff x="3995936" y="4437112"/>
                      <a:chExt cx="3744416" cy="1656185"/>
                    </a:xfrm>
                  </p:grpSpPr>
                  <p:grpSp>
                    <p:nvGrpSpPr>
                      <p:cNvPr id="21"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6" cstate="print"/>
                        <a:srcRect/>
                        <a:stretch>
                          <a:fillRect/>
                        </a:stretch>
                      </p:blipFill>
                      <p:spPr bwMode="auto">
                        <a:xfrm>
                          <a:off x="4067944" y="4797152"/>
                          <a:ext cx="1219200" cy="1219200"/>
                        </a:xfrm>
                        <a:prstGeom prst="rect">
                          <a:avLst/>
                        </a:prstGeom>
                        <a:noFill/>
                      </p:spPr>
                    </p:pic>
                  </p:grpSp>
                  <p:grpSp>
                    <p:nvGrpSpPr>
                      <p:cNvPr id="22" name="Groupe 21"/>
                      <p:cNvGrpSpPr/>
                      <p:nvPr/>
                    </p:nvGrpSpPr>
                    <p:grpSpPr>
                      <a:xfrm>
                        <a:off x="6007604" y="4548066"/>
                        <a:ext cx="1656184" cy="1409597"/>
                        <a:chOff x="5718704" y="4361568"/>
                        <a:chExt cx="1971648" cy="1596096"/>
                      </a:xfrm>
                    </p:grpSpPr>
                    <p:sp>
                      <p:nvSpPr>
                        <p:cNvPr id="15" name="Rectangle 14"/>
                        <p:cNvSpPr/>
                        <p:nvPr/>
                      </p:nvSpPr>
                      <p:spPr>
                        <a:xfrm>
                          <a:off x="5718704" y="4361568"/>
                          <a:ext cx="1971648" cy="15960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à capsule chaud/froid</a:t>
                          </a:r>
                        </a:p>
                      </p:txBody>
                    </p:sp>
                    <p:pic>
                      <p:nvPicPr>
                        <p:cNvPr id="2058" name="Picture 10" descr="C:\Users\tartinator\Pictures\small_dolce-gusto-mashine.png"/>
                        <p:cNvPicPr>
                          <a:picLocks noChangeAspect="1" noChangeArrowheads="1"/>
                        </p:cNvPicPr>
                        <p:nvPr/>
                      </p:nvPicPr>
                      <p:blipFill>
                        <a:blip r:embed="rId7"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8"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3512E-D6AF-47CA-9BFE-ED722B1DB11C}"/>
              </a:ext>
            </a:extLst>
          </p:cNvPr>
          <p:cNvSpPr>
            <a:spLocks noGrp="1"/>
          </p:cNvSpPr>
          <p:nvPr>
            <p:ph type="title"/>
          </p:nvPr>
        </p:nvSpPr>
        <p:spPr/>
        <p:txBody>
          <a:bodyPr/>
          <a:lstStyle/>
          <a:p>
            <a:r>
              <a:rPr lang="fr-FR" dirty="0"/>
              <a:t>Objet en JS</a:t>
            </a:r>
          </a:p>
        </p:txBody>
      </p:sp>
      <p:sp>
        <p:nvSpPr>
          <p:cNvPr id="3" name="Espace réservé du contenu 2">
            <a:extLst>
              <a:ext uri="{FF2B5EF4-FFF2-40B4-BE49-F238E27FC236}">
                <a16:creationId xmlns:a16="http://schemas.microsoft.com/office/drawing/2014/main" id="{4E130B69-3283-4800-8DD4-CE32B6E88F8C}"/>
              </a:ext>
            </a:extLst>
          </p:cNvPr>
          <p:cNvSpPr>
            <a:spLocks noGrp="1"/>
          </p:cNvSpPr>
          <p:nvPr>
            <p:ph idx="1"/>
          </p:nvPr>
        </p:nvSpPr>
        <p:spPr/>
        <p:txBody>
          <a:bodyPr/>
          <a:lstStyle/>
          <a:p>
            <a:r>
              <a:rPr lang="fr-FR" dirty="0"/>
              <a:t>En </a:t>
            </a:r>
            <a:r>
              <a:rPr lang="fr-FR" b="1" dirty="0"/>
              <a:t>ES5</a:t>
            </a:r>
            <a:r>
              <a:rPr lang="fr-FR" dirty="0"/>
              <a:t> les </a:t>
            </a:r>
            <a:r>
              <a:rPr lang="fr-FR" i="1" strike="sngStrike" dirty="0"/>
              <a:t>class</a:t>
            </a:r>
            <a:r>
              <a:rPr lang="fr-FR" dirty="0"/>
              <a:t> n’existent pas encore</a:t>
            </a:r>
          </a:p>
          <a:p>
            <a:pPr lvl="1"/>
            <a:r>
              <a:rPr lang="fr-FR" dirty="0"/>
              <a:t>Les objets sont des </a:t>
            </a:r>
            <a:r>
              <a:rPr lang="fr-FR" b="1" dirty="0"/>
              <a:t>fonctions</a:t>
            </a:r>
            <a:r>
              <a:rPr lang="fr-FR" dirty="0"/>
              <a:t> qui (si instancié avec </a:t>
            </a:r>
            <a:r>
              <a:rPr lang="fr-FR" i="1" dirty="0"/>
              <a:t>new</a:t>
            </a:r>
            <a:r>
              <a:rPr lang="fr-FR" dirty="0"/>
              <a:t>) persisterons en mémoire pour rester accessible</a:t>
            </a:r>
          </a:p>
          <a:p>
            <a:pPr lvl="7"/>
            <a:r>
              <a:rPr lang="fr-FR" dirty="0"/>
              <a:t>Exemple.js</a:t>
            </a:r>
          </a:p>
          <a:p>
            <a:pPr marL="396875" lvl="7" indent="0">
              <a:buNone/>
            </a:pPr>
            <a:r>
              <a:rPr lang="fr-FR" b="1" dirty="0"/>
              <a:t>function</a:t>
            </a:r>
            <a:r>
              <a:rPr lang="fr-FR" dirty="0"/>
              <a:t> </a:t>
            </a:r>
            <a:r>
              <a:rPr lang="fr-FR" dirty="0" err="1"/>
              <a:t>MonObjet</a:t>
            </a:r>
            <a:r>
              <a:rPr lang="fr-FR" dirty="0"/>
              <a:t>(){…} </a:t>
            </a:r>
          </a:p>
          <a:p>
            <a:pPr marL="396875" lvl="7" indent="0">
              <a:buNone/>
            </a:pPr>
            <a:r>
              <a:rPr lang="fr-FR" dirty="0"/>
              <a:t>var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monObjet.property1=5;</a:t>
            </a:r>
          </a:p>
          <a:p>
            <a:r>
              <a:rPr lang="fr-FR" dirty="0"/>
              <a:t>En </a:t>
            </a:r>
            <a:r>
              <a:rPr lang="fr-FR" b="1" dirty="0"/>
              <a:t>ES6</a:t>
            </a:r>
            <a:r>
              <a:rPr lang="fr-FR" dirty="0"/>
              <a:t> le mot clef </a:t>
            </a:r>
            <a:r>
              <a:rPr lang="fr-FR" b="1" dirty="0"/>
              <a:t>class</a:t>
            </a:r>
            <a:r>
              <a:rPr lang="fr-FR" dirty="0"/>
              <a:t> existe</a:t>
            </a:r>
          </a:p>
          <a:p>
            <a:pPr lvl="7"/>
            <a:r>
              <a:rPr lang="fr-FR" dirty="0"/>
              <a:t>Exemple.js</a:t>
            </a:r>
          </a:p>
          <a:p>
            <a:pPr marL="396875" lvl="7" indent="0">
              <a:buNone/>
            </a:pPr>
            <a:r>
              <a:rPr lang="fr-FR" b="1" dirty="0"/>
              <a:t>class</a:t>
            </a:r>
            <a:r>
              <a:rPr lang="fr-FR" dirty="0"/>
              <a:t> </a:t>
            </a:r>
            <a:r>
              <a:rPr lang="fr-FR" dirty="0" err="1"/>
              <a:t>MonObjet</a:t>
            </a:r>
            <a:r>
              <a:rPr lang="fr-FR" dirty="0"/>
              <a:t>{}</a:t>
            </a:r>
          </a:p>
          <a:p>
            <a:pPr marL="396875" lvl="7" indent="0">
              <a:buNone/>
            </a:pPr>
            <a:r>
              <a:rPr lang="fr-FR" dirty="0" err="1"/>
              <a:t>const</a:t>
            </a:r>
            <a:r>
              <a:rPr lang="fr-FR" dirty="0"/>
              <a:t>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monObjet.property1=23;</a:t>
            </a:r>
          </a:p>
        </p:txBody>
      </p:sp>
    </p:spTree>
    <p:extLst>
      <p:ext uri="{BB962C8B-B14F-4D97-AF65-F5344CB8AC3E}">
        <p14:creationId xmlns:p14="http://schemas.microsoft.com/office/powerpoint/2010/main" val="2299747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803EA-BCE9-4812-94F0-CEE7821E4206}"/>
              </a:ext>
            </a:extLst>
          </p:cNvPr>
          <p:cNvSpPr>
            <a:spLocks noGrp="1"/>
          </p:cNvSpPr>
          <p:nvPr>
            <p:ph type="title"/>
          </p:nvPr>
        </p:nvSpPr>
        <p:spPr/>
        <p:txBody>
          <a:bodyPr/>
          <a:lstStyle/>
          <a:p>
            <a:r>
              <a:rPr lang="fr-FR" dirty="0"/>
              <a:t>Privé / Public</a:t>
            </a:r>
          </a:p>
        </p:txBody>
      </p:sp>
      <p:sp>
        <p:nvSpPr>
          <p:cNvPr id="3" name="Espace réservé du contenu 2">
            <a:extLst>
              <a:ext uri="{FF2B5EF4-FFF2-40B4-BE49-F238E27FC236}">
                <a16:creationId xmlns:a16="http://schemas.microsoft.com/office/drawing/2014/main" id="{3EB766FA-B529-434E-9CE2-F334340AD7DA}"/>
              </a:ext>
            </a:extLst>
          </p:cNvPr>
          <p:cNvSpPr>
            <a:spLocks noGrp="1"/>
          </p:cNvSpPr>
          <p:nvPr>
            <p:ph idx="1"/>
          </p:nvPr>
        </p:nvSpPr>
        <p:spPr>
          <a:xfrm>
            <a:off x="285720" y="1124744"/>
            <a:ext cx="8572560" cy="5286412"/>
          </a:xfrm>
        </p:spPr>
        <p:txBody>
          <a:bodyPr>
            <a:normAutofit fontScale="77500" lnSpcReduction="20000"/>
          </a:bodyPr>
          <a:lstStyle/>
          <a:p>
            <a:r>
              <a:rPr lang="fr-FR" dirty="0"/>
              <a:t>Définition des protées public privé</a:t>
            </a:r>
          </a:p>
          <a:p>
            <a:pPr lvl="1"/>
            <a:r>
              <a:rPr lang="fr-FR" dirty="0"/>
              <a:t>Es5 :</a:t>
            </a:r>
          </a:p>
          <a:p>
            <a:pPr lvl="7"/>
            <a:r>
              <a:rPr lang="fr-FR" dirty="0"/>
              <a:t>Protées.js</a:t>
            </a:r>
          </a:p>
          <a:p>
            <a:pPr marL="396875" lvl="7" indent="0">
              <a:buNone/>
            </a:pPr>
            <a:r>
              <a:rPr lang="fr-FR" b="1" i="1" dirty="0"/>
              <a:t>function</a:t>
            </a:r>
            <a:r>
              <a:rPr lang="fr-FR" dirty="0"/>
              <a:t> </a:t>
            </a:r>
            <a:r>
              <a:rPr lang="fr-FR" dirty="0" err="1"/>
              <a:t>MonObjet</a:t>
            </a:r>
            <a:r>
              <a:rPr lang="fr-FR" dirty="0"/>
              <a:t>(){</a:t>
            </a:r>
          </a:p>
          <a:p>
            <a:pPr marL="396875" lvl="7" indent="0">
              <a:buNone/>
            </a:pPr>
            <a:r>
              <a:rPr lang="fr-FR" dirty="0"/>
              <a:t>	</a:t>
            </a:r>
            <a:r>
              <a:rPr lang="fr-FR" b="1" i="1" dirty="0" err="1"/>
              <a:t>this.</a:t>
            </a:r>
            <a:r>
              <a:rPr lang="fr-FR" b="1" dirty="0" err="1"/>
              <a:t>publicValue</a:t>
            </a:r>
            <a:r>
              <a:rPr lang="fr-FR" dirty="0"/>
              <a:t>=‘une valeur’;</a:t>
            </a:r>
          </a:p>
          <a:p>
            <a:pPr marL="396875" lvl="7" indent="0">
              <a:buNone/>
            </a:pPr>
            <a:r>
              <a:rPr lang="fr-FR" dirty="0"/>
              <a:t>	</a:t>
            </a:r>
            <a:r>
              <a:rPr lang="fr-FR" b="1" i="1" dirty="0" err="1"/>
              <a:t>this.</a:t>
            </a:r>
            <a:r>
              <a:rPr lang="fr-FR" b="1" dirty="0" err="1"/>
              <a:t>publicFunction</a:t>
            </a:r>
            <a:r>
              <a:rPr lang="fr-FR" dirty="0"/>
              <a:t>=function(){…}</a:t>
            </a:r>
          </a:p>
          <a:p>
            <a:pPr marL="396875" lvl="7" indent="0">
              <a:buNone/>
            </a:pPr>
            <a:endParaRPr lang="fr-FR" dirty="0"/>
          </a:p>
          <a:p>
            <a:pPr marL="396875" lvl="7" indent="0">
              <a:buNone/>
            </a:pPr>
            <a:r>
              <a:rPr lang="fr-FR" dirty="0"/>
              <a:t>	</a:t>
            </a:r>
            <a:r>
              <a:rPr lang="fr-FR" b="1" i="1" dirty="0"/>
              <a:t>var</a:t>
            </a:r>
            <a:r>
              <a:rPr lang="fr-FR" b="1" dirty="0"/>
              <a:t> _</a:t>
            </a:r>
            <a:r>
              <a:rPr lang="fr-FR" b="1" dirty="0" err="1"/>
              <a:t>privateValue</a:t>
            </a:r>
            <a:r>
              <a:rPr lang="fr-FR" dirty="0"/>
              <a:t>=‘valeur privée’;</a:t>
            </a:r>
          </a:p>
          <a:p>
            <a:pPr marL="396875" lvl="7" indent="0">
              <a:buNone/>
            </a:pPr>
            <a:r>
              <a:rPr lang="fr-FR" dirty="0"/>
              <a:t>	</a:t>
            </a:r>
            <a:r>
              <a:rPr lang="fr-FR" b="1" i="1" dirty="0"/>
              <a:t>function</a:t>
            </a:r>
            <a:r>
              <a:rPr lang="fr-FR" dirty="0"/>
              <a:t> _</a:t>
            </a:r>
            <a:r>
              <a:rPr lang="fr-FR" b="1" dirty="0" err="1"/>
              <a:t>privateFunction</a:t>
            </a:r>
            <a:r>
              <a:rPr lang="fr-FR" dirty="0"/>
              <a:t>(){</a:t>
            </a:r>
          </a:p>
          <a:p>
            <a:pPr marL="396875" lvl="7" indent="0">
              <a:buNone/>
            </a:pPr>
            <a:r>
              <a:rPr lang="fr-FR" dirty="0"/>
              <a:t>		_</a:t>
            </a:r>
            <a:r>
              <a:rPr lang="fr-FR" b="1" dirty="0" err="1"/>
              <a:t>privateValue</a:t>
            </a:r>
            <a:r>
              <a:rPr lang="fr-FR" dirty="0"/>
              <a:t>=‘Valeur Modifiée’;</a:t>
            </a:r>
          </a:p>
          <a:p>
            <a:pPr marL="396875" lvl="7" indent="0">
              <a:buNone/>
            </a:pPr>
            <a:r>
              <a:rPr lang="fr-FR" dirty="0"/>
              <a:t>	}</a:t>
            </a:r>
          </a:p>
          <a:p>
            <a:pPr marL="396875" lvl="7" indent="0">
              <a:buNone/>
            </a:pPr>
            <a:r>
              <a:rPr lang="fr-FR" dirty="0"/>
              <a:t>}</a:t>
            </a:r>
          </a:p>
          <a:p>
            <a:pPr marL="396875" lvl="7" indent="0">
              <a:buNone/>
            </a:pPr>
            <a:r>
              <a:rPr lang="fr-FR" dirty="0"/>
              <a:t>var </a:t>
            </a:r>
            <a:r>
              <a:rPr lang="fr-FR" dirty="0" err="1"/>
              <a:t>monObjet</a:t>
            </a:r>
            <a:r>
              <a:rPr lang="fr-FR" dirty="0"/>
              <a:t>=</a:t>
            </a:r>
            <a:r>
              <a:rPr lang="fr-FR" b="1" i="1" dirty="0"/>
              <a:t>new</a:t>
            </a:r>
            <a:r>
              <a:rPr lang="fr-FR" dirty="0"/>
              <a:t> </a:t>
            </a:r>
            <a:r>
              <a:rPr lang="fr-FR" dirty="0" err="1"/>
              <a:t>MonObjet</a:t>
            </a:r>
            <a:r>
              <a:rPr lang="fr-FR" dirty="0"/>
              <a:t>();</a:t>
            </a:r>
          </a:p>
          <a:p>
            <a:pPr marL="396875" lvl="7" indent="0">
              <a:buNone/>
            </a:pPr>
            <a:r>
              <a:rPr lang="fr-FR" dirty="0" err="1"/>
              <a:t>monObjet.publicValue</a:t>
            </a:r>
            <a:r>
              <a:rPr lang="fr-FR" dirty="0"/>
              <a:t>=‘Nouvelle valeur public’;</a:t>
            </a:r>
          </a:p>
          <a:p>
            <a:endParaRPr lang="fr-FR" dirty="0"/>
          </a:p>
          <a:p>
            <a:r>
              <a:rPr lang="fr-FR" dirty="0"/>
              <a:t>Seul les champs portés sur l’instance </a:t>
            </a:r>
            <a:r>
              <a:rPr lang="fr-FR" b="1" i="1" dirty="0"/>
              <a:t>this</a:t>
            </a:r>
            <a:r>
              <a:rPr lang="fr-FR" dirty="0"/>
              <a:t> sont public est accessible de l’extérieur de l’objet</a:t>
            </a:r>
          </a:p>
          <a:p>
            <a:pPr lvl="1"/>
            <a:r>
              <a:rPr lang="fr-FR" dirty="0"/>
              <a:t>Les champs privés sont disponible que dans l’objet et ses enfants</a:t>
            </a:r>
          </a:p>
        </p:txBody>
      </p:sp>
    </p:spTree>
    <p:extLst>
      <p:ext uri="{BB962C8B-B14F-4D97-AF65-F5344CB8AC3E}">
        <p14:creationId xmlns:p14="http://schemas.microsoft.com/office/powerpoint/2010/main" val="3064077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6B5DF-20C5-4E09-A1DE-79ADD3CF8E72}"/>
              </a:ext>
            </a:extLst>
          </p:cNvPr>
          <p:cNvSpPr>
            <a:spLocks noGrp="1"/>
          </p:cNvSpPr>
          <p:nvPr>
            <p:ph type="title"/>
          </p:nvPr>
        </p:nvSpPr>
        <p:spPr/>
        <p:txBody>
          <a:bodyPr/>
          <a:lstStyle/>
          <a:p>
            <a:r>
              <a:rPr lang="fr-FR" dirty="0"/>
              <a:t>prototype</a:t>
            </a:r>
          </a:p>
        </p:txBody>
      </p:sp>
      <p:sp>
        <p:nvSpPr>
          <p:cNvPr id="3" name="Espace réservé du contenu 2">
            <a:extLst>
              <a:ext uri="{FF2B5EF4-FFF2-40B4-BE49-F238E27FC236}">
                <a16:creationId xmlns:a16="http://schemas.microsoft.com/office/drawing/2014/main" id="{B40BDA90-572C-4AF8-ADE7-9F1ADB2ED264}"/>
              </a:ext>
            </a:extLst>
          </p:cNvPr>
          <p:cNvSpPr>
            <a:spLocks noGrp="1"/>
          </p:cNvSpPr>
          <p:nvPr>
            <p:ph idx="1"/>
          </p:nvPr>
        </p:nvSpPr>
        <p:spPr/>
        <p:txBody>
          <a:bodyPr>
            <a:normAutofit/>
          </a:bodyPr>
          <a:lstStyle/>
          <a:p>
            <a:r>
              <a:rPr lang="fr-FR" dirty="0"/>
              <a:t>en js il est possible de surchargé à la description de l’objet des champs public</a:t>
            </a:r>
          </a:p>
          <a:p>
            <a:pPr lvl="7"/>
            <a:r>
              <a:rPr lang="fr-FR" dirty="0"/>
              <a:t>Prototype.js</a:t>
            </a:r>
          </a:p>
          <a:p>
            <a:pPr marL="0" indent="0">
              <a:buNone/>
            </a:pPr>
            <a:r>
              <a:rPr lang="fr-FR" sz="2400" dirty="0">
                <a:solidFill>
                  <a:srgbClr val="C678DD"/>
                </a:solidFill>
                <a:latin typeface="Consolas" panose="020B0609020204030204" pitchFamily="49" charset="0"/>
              </a:rPr>
              <a:t>    </a:t>
            </a:r>
            <a:r>
              <a:rPr lang="fr-FR" sz="2400" b="1" i="1"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p>
          <a:p>
            <a:pPr marL="0" indent="0">
              <a:buNone/>
            </a:pPr>
            <a:br>
              <a:rPr lang="fr-FR" sz="2400" b="0" dirty="0">
                <a:solidFill>
                  <a:srgbClr val="ABB2BF"/>
                </a:solidFill>
                <a:effectLst/>
                <a:latin typeface="Consolas" panose="020B0609020204030204" pitchFamily="49" charset="0"/>
              </a:rPr>
            </a:br>
            <a:r>
              <a:rPr lang="fr-FR" sz="2400" b="0" dirty="0">
                <a:solidFill>
                  <a:srgbClr val="ABB2BF"/>
                </a:solidFill>
                <a:effectLst/>
                <a:latin typeface="Consolas" panose="020B0609020204030204" pitchFamily="49" charset="0"/>
              </a:rPr>
              <a:t>    </a:t>
            </a:r>
            <a:r>
              <a:rPr lang="fr-FR" sz="2400" b="1" i="1"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new</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b="0" dirty="0" err="1">
                <a:solidFill>
                  <a:srgbClr val="E5C07B"/>
                </a:solidFill>
                <a:effectLst/>
                <a:latin typeface="Consolas" panose="020B0609020204030204" pitchFamily="49" charset="0"/>
              </a:rPr>
              <a:t>MonObjet</a:t>
            </a:r>
            <a:r>
              <a:rPr lang="fr-FR" sz="2400" b="0" dirty="0" err="1">
                <a:solidFill>
                  <a:srgbClr val="ABB2BF"/>
                </a:solidFill>
                <a:effectLst/>
                <a:latin typeface="Consolas" panose="020B0609020204030204" pitchFamily="49" charset="0"/>
              </a:rPr>
              <a:t>.</a:t>
            </a:r>
            <a:r>
              <a:rPr lang="fr-FR" sz="2400" b="1" i="1" dirty="0" err="1">
                <a:solidFill>
                  <a:srgbClr val="E06C75"/>
                </a:solidFill>
                <a:effectLst/>
                <a:latin typeface="Consolas" panose="020B0609020204030204" pitchFamily="49" charset="0"/>
              </a:rPr>
              <a:t>prototype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nouvelleFonction</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dirty="0">
                <a:solidFill>
                  <a:srgbClr val="E06C75"/>
                </a:solidFill>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ABB2BF"/>
                </a:solidFill>
                <a:effectLst/>
                <a:latin typeface="Consolas" panose="020B0609020204030204" pitchFamily="49" charset="0"/>
              </a:rPr>
              <a:t>.</a:t>
            </a:r>
            <a:r>
              <a:rPr lang="fr-FR" sz="2400" b="0" dirty="0">
                <a:solidFill>
                  <a:srgbClr val="61AFEF"/>
                </a:solidFill>
                <a:effectLst/>
                <a:latin typeface="Consolas" panose="020B0609020204030204" pitchFamily="49" charset="0"/>
              </a:rPr>
              <a:t>nouvelleFonction</a:t>
            </a:r>
            <a:r>
              <a:rPr lang="fr-FR" sz="24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440299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FF53B-B8FD-43E8-9747-8D76B1578E99}"/>
              </a:ext>
            </a:extLst>
          </p:cNvPr>
          <p:cNvSpPr>
            <a:spLocks noGrp="1"/>
          </p:cNvSpPr>
          <p:nvPr>
            <p:ph type="title"/>
          </p:nvPr>
        </p:nvSpPr>
        <p:spPr/>
        <p:txBody>
          <a:bodyPr/>
          <a:lstStyle/>
          <a:p>
            <a:r>
              <a:rPr lang="fr-FR" dirty="0"/>
              <a:t>Portées des variables ES5</a:t>
            </a:r>
          </a:p>
        </p:txBody>
      </p:sp>
      <p:sp>
        <p:nvSpPr>
          <p:cNvPr id="3" name="Espace réservé du contenu 2">
            <a:extLst>
              <a:ext uri="{FF2B5EF4-FFF2-40B4-BE49-F238E27FC236}">
                <a16:creationId xmlns:a16="http://schemas.microsoft.com/office/drawing/2014/main" id="{6FF7CE27-7D43-4C1B-98CB-D68AC9BE0EAE}"/>
              </a:ext>
            </a:extLst>
          </p:cNvPr>
          <p:cNvSpPr>
            <a:spLocks noGrp="1"/>
          </p:cNvSpPr>
          <p:nvPr>
            <p:ph sz="half" idx="1"/>
          </p:nvPr>
        </p:nvSpPr>
        <p:spPr>
          <a:xfrm>
            <a:off x="214282" y="1071546"/>
            <a:ext cx="2773542" cy="5357850"/>
          </a:xfrm>
        </p:spPr>
        <p:txBody>
          <a:bodyPr>
            <a:normAutofit fontScale="92500" lnSpcReduction="20000"/>
          </a:bodyPr>
          <a:lstStyle/>
          <a:p>
            <a:r>
              <a:rPr lang="fr-FR" dirty="0"/>
              <a:t>Portée global</a:t>
            </a:r>
          </a:p>
          <a:p>
            <a:pPr lvl="1"/>
            <a:r>
              <a:rPr lang="fr-FR" dirty="0"/>
              <a:t>Définit une valeur, fonction en dehors de tout context dédié et accessible dans toute l’appli</a:t>
            </a:r>
          </a:p>
          <a:p>
            <a:endParaRPr lang="fr-FR" dirty="0"/>
          </a:p>
          <a:p>
            <a:r>
              <a:rPr lang="fr-FR" dirty="0"/>
              <a:t>Portée classe les enfants accèdent aux valeurs du parent</a:t>
            </a:r>
          </a:p>
        </p:txBody>
      </p:sp>
      <p:sp>
        <p:nvSpPr>
          <p:cNvPr id="4" name="Espace réservé du contenu 3">
            <a:extLst>
              <a:ext uri="{FF2B5EF4-FFF2-40B4-BE49-F238E27FC236}">
                <a16:creationId xmlns:a16="http://schemas.microsoft.com/office/drawing/2014/main" id="{951519B4-1A0B-406D-85DA-4860D96EDF29}"/>
              </a:ext>
            </a:extLst>
          </p:cNvPr>
          <p:cNvSpPr>
            <a:spLocks noGrp="1"/>
          </p:cNvSpPr>
          <p:nvPr>
            <p:ph sz="half" idx="2"/>
          </p:nvPr>
        </p:nvSpPr>
        <p:spPr>
          <a:xfrm>
            <a:off x="3059832" y="1071546"/>
            <a:ext cx="5869886" cy="3653598"/>
          </a:xfrm>
        </p:spPr>
        <p:txBody>
          <a:bodyPr>
            <a:normAutofit fontScale="92500" lnSpcReduction="20000"/>
          </a:bodyPr>
          <a:lstStyle/>
          <a:p>
            <a:pPr marL="0" indent="0">
              <a:buNone/>
            </a:pP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500" b="1" dirty="0">
                <a:solidFill>
                  <a:srgbClr val="ABB2BF"/>
                </a:solidFill>
                <a:effectLst/>
                <a:latin typeface="Consolas" panose="020B0609020204030204" pitchFamily="49" charset="0"/>
              </a:rPr>
              <a:t>    </a:t>
            </a:r>
            <a:r>
              <a:rPr lang="fr-FR" sz="1500" b="1" dirty="0">
                <a:solidFill>
                  <a:srgbClr val="C678DD"/>
                </a:solidFill>
                <a:effectLst/>
                <a:latin typeface="Consolas" panose="020B0609020204030204" pitchFamily="49" charset="0"/>
              </a:rPr>
              <a:t>var</a:t>
            </a:r>
            <a:r>
              <a:rPr lang="fr-FR" sz="1500" b="1"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500" b="1" dirty="0">
                <a:solidFill>
                  <a:srgbClr val="56B6C2"/>
                </a:solidFill>
                <a:effectLst/>
                <a:latin typeface="Consolas" panose="020B0609020204030204" pitchFamily="49" charset="0"/>
              </a:rPr>
              <a:t>=</a:t>
            </a:r>
            <a:r>
              <a:rPr lang="fr-FR" sz="1500" b="1" dirty="0">
                <a:solidFill>
                  <a:srgbClr val="98C379"/>
                </a:solidFill>
                <a:effectLst/>
                <a:latin typeface="Consolas" panose="020B0609020204030204" pitchFamily="49" charset="0"/>
              </a:rPr>
              <a:t>'un parent'</a:t>
            </a:r>
            <a:r>
              <a:rPr lang="fr-FR" sz="1500" b="1"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56B6C2"/>
                </a:solidFill>
                <a:effectLst/>
                <a:latin typeface="Consolas" panose="020B0609020204030204" pitchFamily="49" charset="0"/>
              </a:rPr>
              <a:t>=</a:t>
            </a:r>
            <a:r>
              <a:rPr lang="fr-FR" sz="1400" b="0" dirty="0">
                <a:solidFill>
                  <a:srgbClr val="98C379"/>
                </a:solidFill>
                <a:effectLst/>
                <a:latin typeface="Consolas" panose="020B0609020204030204" pitchFamily="49" charset="0"/>
              </a:rPr>
              <a:t>'un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err="1">
                <a:solidFill>
                  <a:srgbClr val="61AFEF"/>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'--Petit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grand</a:t>
            </a:r>
            <a:r>
              <a:rPr lang="fr-FR" sz="1400" b="0" dirty="0">
                <a:solidFill>
                  <a:srgbClr val="98C379"/>
                </a:solidFill>
                <a:effectLst/>
                <a:latin typeface="Consolas" panose="020B0609020204030204" pitchFamily="49" charset="0"/>
              </a:rPr>
              <a:t> parent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petitEnfant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err="1">
                <a:solidFill>
                  <a:srgbClr val="E5C07B"/>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enfant</a:t>
            </a:r>
            <a:r>
              <a:rPr lang="fr-FR" sz="1400" b="0" dirty="0">
                <a:solidFill>
                  <a:srgbClr val="56B6C2"/>
                </a:solidFill>
                <a:effectLst/>
                <a:latin typeface="Consolas" panose="020B0609020204030204" pitchFamily="49" charset="0"/>
              </a:rPr>
              <a:t>=</a:t>
            </a: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a:t>
            </a:r>
          </a:p>
          <a:p>
            <a:pPr marL="0" indent="0">
              <a:buNone/>
            </a:pP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parent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 </a:t>
            </a:r>
          </a:p>
          <a:p>
            <a:endParaRPr lang="fr-FR" sz="1400" dirty="0"/>
          </a:p>
        </p:txBody>
      </p:sp>
      <p:sp>
        <p:nvSpPr>
          <p:cNvPr id="6" name="ZoneTexte 5">
            <a:extLst>
              <a:ext uri="{FF2B5EF4-FFF2-40B4-BE49-F238E27FC236}">
                <a16:creationId xmlns:a16="http://schemas.microsoft.com/office/drawing/2014/main" id="{F7FBA879-0F5D-41B8-9A92-D6D637D77CA2}"/>
              </a:ext>
            </a:extLst>
          </p:cNvPr>
          <p:cNvSpPr txBox="1"/>
          <p:nvPr/>
        </p:nvSpPr>
        <p:spPr>
          <a:xfrm>
            <a:off x="3203848" y="4771018"/>
            <a:ext cx="5616624" cy="1754326"/>
          </a:xfrm>
          <a:prstGeom prst="rect">
            <a:avLst/>
          </a:prstGeom>
          <a:solidFill>
            <a:srgbClr val="FEFEFE">
              <a:alpha val="56078"/>
            </a:srgbClr>
          </a:solidFill>
        </p:spPr>
        <p:txBody>
          <a:bodyPr wrap="square">
            <a:spAutoFit/>
          </a:bodyPr>
          <a:lstStyle/>
          <a:p>
            <a:r>
              <a:rPr lang="fr-FR" dirty="0"/>
              <a:t>--Parent--</a:t>
            </a:r>
          </a:p>
          <a:p>
            <a:r>
              <a:rPr lang="fr-FR" dirty="0"/>
              <a:t>--Enfant--</a:t>
            </a:r>
          </a:p>
          <a:p>
            <a:r>
              <a:rPr lang="fr-FR" dirty="0"/>
              <a:t>	parent : un parent</a:t>
            </a:r>
          </a:p>
          <a:p>
            <a:r>
              <a:rPr lang="fr-FR" dirty="0"/>
              <a:t>--Petit enfant--</a:t>
            </a:r>
          </a:p>
          <a:p>
            <a:r>
              <a:rPr lang="fr-FR" dirty="0"/>
              <a:t>	grand parent : un parent</a:t>
            </a:r>
          </a:p>
          <a:p>
            <a:r>
              <a:rPr lang="fr-FR" dirty="0"/>
              <a:t>	parent : un enfant</a:t>
            </a:r>
          </a:p>
        </p:txBody>
      </p:sp>
      <p:cxnSp>
        <p:nvCxnSpPr>
          <p:cNvPr id="8" name="Connecteur : en angle 7">
            <a:extLst>
              <a:ext uri="{FF2B5EF4-FFF2-40B4-BE49-F238E27FC236}">
                <a16:creationId xmlns:a16="http://schemas.microsoft.com/office/drawing/2014/main" id="{4BEFC077-A570-4C64-92F6-386B58A4391A}"/>
              </a:ext>
            </a:extLst>
          </p:cNvPr>
          <p:cNvCxnSpPr>
            <a:cxnSpLocks/>
          </p:cNvCxnSpPr>
          <p:nvPr/>
        </p:nvCxnSpPr>
        <p:spPr>
          <a:xfrm rot="16200000" flipV="1">
            <a:off x="6493744" y="1435248"/>
            <a:ext cx="1413096" cy="1368152"/>
          </a:xfrm>
          <a:prstGeom prst="bentConnector3">
            <a:avLst>
              <a:gd name="adj1" fmla="val 10048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92BE270C-7C8A-4FC5-96A2-199D8BFF4829}"/>
              </a:ext>
            </a:extLst>
          </p:cNvPr>
          <p:cNvCxnSpPr>
            <a:cxnSpLocks/>
          </p:cNvCxnSpPr>
          <p:nvPr/>
        </p:nvCxnSpPr>
        <p:spPr>
          <a:xfrm rot="16200000" flipV="1">
            <a:off x="6228184" y="1484784"/>
            <a:ext cx="864096" cy="72008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6E6C60-D6E3-40C0-BB6B-B393C7391773}"/>
              </a:ext>
            </a:extLst>
          </p:cNvPr>
          <p:cNvSpPr/>
          <p:nvPr/>
        </p:nvSpPr>
        <p:spPr>
          <a:xfrm>
            <a:off x="3419872" y="1700808"/>
            <a:ext cx="5256584"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985DD4-BA24-4BA1-AFF1-3A464CD6855B}"/>
              </a:ext>
            </a:extLst>
          </p:cNvPr>
          <p:cNvSpPr/>
          <p:nvPr/>
        </p:nvSpPr>
        <p:spPr>
          <a:xfrm>
            <a:off x="3851920" y="2484512"/>
            <a:ext cx="4464496" cy="970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15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69CCA-6AF1-42F8-99FB-22670CDF9F70}"/>
              </a:ext>
            </a:extLst>
          </p:cNvPr>
          <p:cNvSpPr>
            <a:spLocks noGrp="1"/>
          </p:cNvSpPr>
          <p:nvPr>
            <p:ph type="title"/>
          </p:nvPr>
        </p:nvSpPr>
        <p:spPr/>
        <p:txBody>
          <a:bodyPr/>
          <a:lstStyle/>
          <a:p>
            <a:r>
              <a:rPr lang="fr-FR" dirty="0"/>
              <a:t>Es6 et les modules</a:t>
            </a:r>
          </a:p>
        </p:txBody>
      </p:sp>
      <p:sp>
        <p:nvSpPr>
          <p:cNvPr id="3" name="Espace réservé du contenu 2">
            <a:extLst>
              <a:ext uri="{FF2B5EF4-FFF2-40B4-BE49-F238E27FC236}">
                <a16:creationId xmlns:a16="http://schemas.microsoft.com/office/drawing/2014/main" id="{527ED0CA-DEB6-47B0-BBB7-5335905C1A7D}"/>
              </a:ext>
            </a:extLst>
          </p:cNvPr>
          <p:cNvSpPr>
            <a:spLocks noGrp="1"/>
          </p:cNvSpPr>
          <p:nvPr>
            <p:ph sz="half" idx="1"/>
          </p:nvPr>
        </p:nvSpPr>
        <p:spPr/>
        <p:txBody>
          <a:bodyPr/>
          <a:lstStyle/>
          <a:p>
            <a:r>
              <a:rPr lang="fr-FR" dirty="0"/>
              <a:t>ES6 supporte un nouveau fonctionnement</a:t>
            </a:r>
          </a:p>
          <a:p>
            <a:endParaRPr lang="fr-FR" dirty="0"/>
          </a:p>
          <a:p>
            <a:r>
              <a:rPr lang="fr-FR" dirty="0"/>
              <a:t>Décomposition en modules importable</a:t>
            </a:r>
          </a:p>
          <a:p>
            <a:endParaRPr lang="fr-FR" dirty="0"/>
          </a:p>
          <a:p>
            <a:r>
              <a:rPr lang="fr-FR" dirty="0"/>
              <a:t>&lt;script src="x.js" 		     type="module"&gt;</a:t>
            </a:r>
          </a:p>
        </p:txBody>
      </p:sp>
      <p:sp>
        <p:nvSpPr>
          <p:cNvPr id="4" name="Espace réservé du contenu 3">
            <a:extLst>
              <a:ext uri="{FF2B5EF4-FFF2-40B4-BE49-F238E27FC236}">
                <a16:creationId xmlns:a16="http://schemas.microsoft.com/office/drawing/2014/main" id="{D097C77E-E79C-4CC1-B664-3D330E043D9B}"/>
              </a:ext>
            </a:extLst>
          </p:cNvPr>
          <p:cNvSpPr>
            <a:spLocks noGrp="1"/>
          </p:cNvSpPr>
          <p:nvPr>
            <p:ph sz="half" idx="2"/>
          </p:nvPr>
        </p:nvSpPr>
        <p:spPr/>
        <p:txBody>
          <a:bodyPr/>
          <a:lstStyle/>
          <a:p>
            <a:r>
              <a:rPr lang="fr-FR" dirty="0"/>
              <a:t>La porté du des expression du module sera limité au module</a:t>
            </a:r>
          </a:p>
          <a:p>
            <a:pPr lvl="1"/>
            <a:endParaRPr lang="fr-FR" dirty="0"/>
          </a:p>
          <a:p>
            <a:pPr lvl="1"/>
            <a:r>
              <a:rPr lang="fr-FR" dirty="0"/>
              <a:t>Tout ce qui doit être accessible doit être exporté</a:t>
            </a:r>
          </a:p>
        </p:txBody>
      </p:sp>
    </p:spTree>
    <p:extLst>
      <p:ext uri="{BB962C8B-B14F-4D97-AF65-F5344CB8AC3E}">
        <p14:creationId xmlns:p14="http://schemas.microsoft.com/office/powerpoint/2010/main" val="74106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31179849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normAutofit lnSpcReduction="10000"/>
          </a:bodyPr>
          <a:lstStyle/>
          <a:p>
            <a:pPr lvl="1"/>
            <a:r>
              <a:rPr lang="fr-FR" dirty="0"/>
              <a:t>Rappels sur l'objet. Propriétés.</a:t>
            </a:r>
          </a:p>
          <a:p>
            <a:pPr lvl="1"/>
            <a:endParaRPr lang="fr-FR" dirty="0"/>
          </a:p>
          <a:p>
            <a:pPr lvl="1"/>
            <a:r>
              <a:rPr lang="fr-FR" dirty="0"/>
              <a:t>La chaîne de portée. La chaîne de prototype.</a:t>
            </a:r>
          </a:p>
          <a:p>
            <a:pPr lvl="1"/>
            <a:endParaRPr lang="fr-FR" dirty="0"/>
          </a:p>
          <a:p>
            <a:pPr lvl="1"/>
            <a:r>
              <a:rPr lang="fr-FR" dirty="0"/>
              <a:t>Méthodes. Héritage. Portée des données privées et publiques. Mapping et sérialisation.</a:t>
            </a:r>
          </a:p>
          <a:p>
            <a:pPr marL="457200" lvl="1" indent="0">
              <a:buNone/>
            </a:pPr>
            <a:endParaRPr lang="fr-FR" dirty="0"/>
          </a:p>
          <a:p>
            <a:pPr lvl="1"/>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404792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25D06A-5DA4-4D06-9FA3-7BBB2BFE09A1}"/>
              </a:ext>
            </a:extLst>
          </p:cNvPr>
          <p:cNvSpPr>
            <a:spLocks noGrp="1"/>
          </p:cNvSpPr>
          <p:nvPr>
            <p:ph type="title"/>
          </p:nvPr>
        </p:nvSpPr>
        <p:spPr/>
        <p:txBody>
          <a:bodyPr/>
          <a:lstStyle/>
          <a:p>
            <a:r>
              <a:rPr lang="fr-FR" dirty="0"/>
              <a:t>Expressions régulières</a:t>
            </a:r>
          </a:p>
        </p:txBody>
      </p:sp>
      <p:sp>
        <p:nvSpPr>
          <p:cNvPr id="5" name="Espace réservé du texte 4">
            <a:extLst>
              <a:ext uri="{FF2B5EF4-FFF2-40B4-BE49-F238E27FC236}">
                <a16:creationId xmlns:a16="http://schemas.microsoft.com/office/drawing/2014/main" id="{C6CEF796-F461-4703-852A-9D6CCD66815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29246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r>
              <a:rPr lang="fr-FR" dirty="0"/>
              <a:t>Structure et syntaxe d'une expression régulière.</a:t>
            </a:r>
          </a:p>
          <a:p>
            <a:endParaRPr lang="fr-FR" dirty="0"/>
          </a:p>
          <a:p>
            <a:r>
              <a:rPr lang="fr-FR" dirty="0"/>
              <a:t>Validation asynchrone.</a:t>
            </a:r>
          </a:p>
          <a:p>
            <a:endParaRPr lang="fr-FR" dirty="0"/>
          </a:p>
        </p:txBody>
      </p:sp>
    </p:spTree>
    <p:extLst>
      <p:ext uri="{BB962C8B-B14F-4D97-AF65-F5344CB8AC3E}">
        <p14:creationId xmlns:p14="http://schemas.microsoft.com/office/powerpoint/2010/main" val="785904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3DE97FB-4DE2-400D-9B2F-1ED1200487B2}"/>
              </a:ext>
            </a:extLst>
          </p:cNvPr>
          <p:cNvSpPr>
            <a:spLocks noGrp="1"/>
          </p:cNvSpPr>
          <p:nvPr>
            <p:ph type="title"/>
          </p:nvPr>
        </p:nvSpPr>
        <p:spPr/>
        <p:txBody>
          <a:bodyPr/>
          <a:lstStyle/>
          <a:p>
            <a:r>
              <a:rPr lang="fr-FR" dirty="0"/>
              <a:t>PCRE</a:t>
            </a:r>
          </a:p>
        </p:txBody>
      </p:sp>
      <p:sp>
        <p:nvSpPr>
          <p:cNvPr id="5" name="Espace réservé du contenu 4">
            <a:extLst>
              <a:ext uri="{FF2B5EF4-FFF2-40B4-BE49-F238E27FC236}">
                <a16:creationId xmlns:a16="http://schemas.microsoft.com/office/drawing/2014/main" id="{0A43181C-587F-4E23-A4F2-32FA4C157EA1}"/>
              </a:ext>
            </a:extLst>
          </p:cNvPr>
          <p:cNvSpPr>
            <a:spLocks noGrp="1"/>
          </p:cNvSpPr>
          <p:nvPr>
            <p:ph idx="1"/>
          </p:nvPr>
        </p:nvSpPr>
        <p:spPr/>
        <p:txBody>
          <a:bodyPr>
            <a:normAutofit fontScale="70000" lnSpcReduction="20000"/>
          </a:bodyPr>
          <a:lstStyle/>
          <a:p>
            <a:r>
              <a:rPr lang="fr-FR" dirty="0"/>
              <a:t>Perl Compatible Regular Expression </a:t>
            </a:r>
          </a:p>
          <a:p>
            <a:pPr lvl="1"/>
            <a:r>
              <a:rPr lang="fr-FR" dirty="0"/>
              <a:t>Fortement intégrer dans les langages informatiques</a:t>
            </a:r>
          </a:p>
          <a:p>
            <a:pPr lvl="1"/>
            <a:r>
              <a:rPr lang="fr-FR" dirty="0"/>
              <a:t>Communément appelé regex</a:t>
            </a:r>
          </a:p>
          <a:p>
            <a:pPr lvl="1"/>
            <a:r>
              <a:rPr lang="fr-FR" b="0" i="0" dirty="0">
                <a:solidFill>
                  <a:srgbClr val="292929"/>
                </a:solidFill>
                <a:effectLst/>
                <a:latin typeface="Menlo"/>
              </a:rPr>
              <a:t>Déclaration en js :</a:t>
            </a:r>
          </a:p>
          <a:p>
            <a:pPr lvl="2"/>
            <a:r>
              <a:rPr lang="fr-FR" b="0" i="0" dirty="0">
                <a:solidFill>
                  <a:srgbClr val="292929"/>
                </a:solidFill>
                <a:effectLst/>
                <a:latin typeface="Menlo"/>
              </a:rPr>
              <a:t>Objet </a:t>
            </a:r>
            <a:r>
              <a:rPr lang="fr-FR" b="0" i="0" dirty="0">
                <a:solidFill>
                  <a:srgbClr val="292929"/>
                </a:solidFill>
                <a:effectLst/>
                <a:latin typeface="Menlo"/>
                <a:sym typeface="Wingdings" panose="05000000000000000000" pitchFamily="2" charset="2"/>
              </a:rPr>
              <a:t> </a:t>
            </a:r>
            <a:r>
              <a:rPr lang="fr-FR" b="1" dirty="0" err="1">
                <a:solidFill>
                  <a:srgbClr val="292929"/>
                </a:solidFill>
                <a:latin typeface="Menlo"/>
                <a:sym typeface="Wingdings" panose="05000000000000000000" pitchFamily="2" charset="2"/>
              </a:rPr>
              <a:t>const</a:t>
            </a:r>
            <a:r>
              <a:rPr lang="fr-FR" b="1" dirty="0">
                <a:solidFill>
                  <a:srgbClr val="292929"/>
                </a:solidFill>
                <a:latin typeface="Menlo"/>
                <a:sym typeface="Wingdings" panose="05000000000000000000" pitchFamily="2" charset="2"/>
              </a:rPr>
              <a:t> r=</a:t>
            </a:r>
            <a:r>
              <a:rPr lang="fr-FR" b="1" i="0" dirty="0">
                <a:solidFill>
                  <a:srgbClr val="292929"/>
                </a:solidFill>
                <a:effectLst/>
                <a:latin typeface="Menlo"/>
              </a:rPr>
              <a:t>new </a:t>
            </a:r>
            <a:r>
              <a:rPr lang="fr-FR" b="1" i="0" dirty="0" err="1">
                <a:solidFill>
                  <a:srgbClr val="292929"/>
                </a:solidFill>
                <a:effectLst/>
                <a:latin typeface="Menlo"/>
              </a:rPr>
              <a:t>RegEx</a:t>
            </a:r>
            <a:r>
              <a:rPr lang="fr-FR" b="1" i="0" dirty="0">
                <a:solidFill>
                  <a:srgbClr val="292929"/>
                </a:solidFill>
                <a:effectLst/>
                <a:latin typeface="Menlo"/>
              </a:rPr>
              <a:t>(‘</a:t>
            </a:r>
            <a:r>
              <a:rPr lang="fr-FR" i="0" dirty="0">
                <a:solidFill>
                  <a:srgbClr val="292929"/>
                </a:solidFill>
                <a:effectLst/>
                <a:latin typeface="Menlo"/>
              </a:rPr>
              <a:t>\\w*</a:t>
            </a:r>
            <a:r>
              <a:rPr lang="fr-FR" b="1" i="0" dirty="0">
                <a:solidFill>
                  <a:srgbClr val="292929"/>
                </a:solidFill>
                <a:effectLst/>
                <a:latin typeface="Menlo"/>
              </a:rPr>
              <a:t>’); </a:t>
            </a:r>
          </a:p>
          <a:p>
            <a:pPr lvl="2"/>
            <a:r>
              <a:rPr lang="fr-FR" b="0" i="0" dirty="0">
                <a:solidFill>
                  <a:srgbClr val="292929"/>
                </a:solidFill>
                <a:effectLst/>
                <a:latin typeface="Menlo"/>
              </a:rPr>
              <a:t>forme </a:t>
            </a:r>
            <a:r>
              <a:rPr lang="fr-FR" b="0" i="0" dirty="0" err="1">
                <a:solidFill>
                  <a:srgbClr val="292929"/>
                </a:solidFill>
                <a:effectLst/>
                <a:latin typeface="Menlo"/>
              </a:rPr>
              <a:t>litérale</a:t>
            </a:r>
            <a:r>
              <a:rPr lang="fr-FR" b="0" i="0" dirty="0">
                <a:solidFill>
                  <a:srgbClr val="292929"/>
                </a:solidFill>
                <a:effectLst/>
                <a:latin typeface="Menlo"/>
              </a:rPr>
              <a:t> : </a:t>
            </a:r>
            <a:r>
              <a:rPr lang="fr-FR" b="1" i="0" dirty="0" err="1">
                <a:solidFill>
                  <a:srgbClr val="292929"/>
                </a:solidFill>
                <a:effectLst/>
                <a:latin typeface="Menlo"/>
              </a:rPr>
              <a:t>const</a:t>
            </a:r>
            <a:r>
              <a:rPr lang="fr-FR" b="1" i="0" dirty="0">
                <a:solidFill>
                  <a:srgbClr val="292929"/>
                </a:solidFill>
                <a:effectLst/>
                <a:latin typeface="Menlo"/>
              </a:rPr>
              <a:t> r=/</a:t>
            </a:r>
            <a:r>
              <a:rPr lang="fr-FR" i="0" dirty="0">
                <a:solidFill>
                  <a:srgbClr val="292929"/>
                </a:solidFill>
                <a:effectLst/>
                <a:latin typeface="Menlo"/>
              </a:rPr>
              <a:t>\w*</a:t>
            </a:r>
            <a:r>
              <a:rPr lang="fr-FR" b="1" i="0" dirty="0">
                <a:solidFill>
                  <a:srgbClr val="292929"/>
                </a:solidFill>
                <a:effectLst/>
                <a:latin typeface="Menlo"/>
              </a:rPr>
              <a:t>/;</a:t>
            </a:r>
            <a:endParaRPr lang="fr-FR" b="1" dirty="0"/>
          </a:p>
          <a:p>
            <a:endParaRPr lang="fr-FR" dirty="0"/>
          </a:p>
          <a:p>
            <a:r>
              <a:rPr lang="fr-FR" dirty="0"/>
              <a:t>Description de chaque caractères d’un chaine</a:t>
            </a:r>
          </a:p>
          <a:p>
            <a:pPr lvl="1"/>
            <a:endParaRPr lang="fr-FR" dirty="0"/>
          </a:p>
          <a:p>
            <a:pPr lvl="1"/>
            <a:r>
              <a:rPr lang="fr-FR" dirty="0"/>
              <a:t>Par plages de valeurs </a:t>
            </a:r>
            <a:r>
              <a:rPr lang="fr-FR" dirty="0">
                <a:sym typeface="Wingdings" panose="05000000000000000000" pitchFamily="2" charset="2"/>
              </a:rPr>
              <a:t> </a:t>
            </a:r>
            <a:r>
              <a:rPr lang="fr-FR" b="1" dirty="0">
                <a:sym typeface="Wingdings" panose="05000000000000000000" pitchFamily="2" charset="2"/>
              </a:rPr>
              <a:t>[</a:t>
            </a:r>
            <a:r>
              <a:rPr lang="fr-FR" dirty="0">
                <a:sym typeface="Wingdings" panose="05000000000000000000" pitchFamily="2" charset="2"/>
              </a:rPr>
              <a:t>a-</a:t>
            </a:r>
            <a:r>
              <a:rPr lang="fr-FR" dirty="0" err="1">
                <a:sym typeface="Wingdings" panose="05000000000000000000" pitchFamily="2" charset="2"/>
              </a:rPr>
              <a:t>zA</a:t>
            </a:r>
            <a:r>
              <a:rPr lang="fr-FR" dirty="0">
                <a:sym typeface="Wingdings" panose="05000000000000000000" pitchFamily="2" charset="2"/>
              </a:rPr>
              <a:t>-Z</a:t>
            </a:r>
            <a:r>
              <a:rPr lang="fr-FR" b="1" dirty="0">
                <a:sym typeface="Wingdings" panose="05000000000000000000" pitchFamily="2" charset="2"/>
              </a:rPr>
              <a:t>]</a:t>
            </a:r>
            <a:r>
              <a:rPr lang="fr-FR" dirty="0">
                <a:sym typeface="Wingdings" panose="05000000000000000000" pitchFamily="2" charset="2"/>
              </a:rPr>
              <a:t> ou </a:t>
            </a:r>
            <a:r>
              <a:rPr lang="fr-FR" b="1" dirty="0">
                <a:sym typeface="Wingdings" panose="05000000000000000000" pitchFamily="2" charset="2"/>
              </a:rPr>
              <a:t>[</a:t>
            </a:r>
            <a:r>
              <a:rPr lang="fr-FR" dirty="0">
                <a:sym typeface="Wingdings" panose="05000000000000000000" pitchFamily="2" charset="2"/>
              </a:rPr>
              <a:t>0-9</a:t>
            </a:r>
            <a:r>
              <a:rPr lang="fr-FR" b="1" dirty="0">
                <a:sym typeface="Wingdings" panose="05000000000000000000" pitchFamily="2" charset="2"/>
              </a:rPr>
              <a:t>]</a:t>
            </a:r>
          </a:p>
          <a:p>
            <a:pPr lvl="1"/>
            <a:endParaRPr lang="fr-FR" dirty="0">
              <a:sym typeface="Wingdings" panose="05000000000000000000" pitchFamily="2" charset="2"/>
            </a:endParaRPr>
          </a:p>
          <a:p>
            <a:pPr lvl="1"/>
            <a:r>
              <a:rPr lang="fr-FR" dirty="0">
                <a:sym typeface="Wingdings" panose="05000000000000000000" pitchFamily="2" charset="2"/>
              </a:rPr>
              <a:t>Par raccourcies de plages définit  </a:t>
            </a:r>
            <a:r>
              <a:rPr lang="fr-FR" b="1" dirty="0">
                <a:sym typeface="Wingdings" panose="05000000000000000000" pitchFamily="2" charset="2"/>
              </a:rPr>
              <a:t>\w</a:t>
            </a:r>
            <a:r>
              <a:rPr lang="fr-FR" dirty="0">
                <a:sym typeface="Wingdings" panose="05000000000000000000" pitchFamily="2" charset="2"/>
              </a:rPr>
              <a:t> ou </a:t>
            </a:r>
            <a:r>
              <a:rPr lang="fr-FR" b="1" dirty="0">
                <a:sym typeface="Wingdings" panose="05000000000000000000" pitchFamily="2" charset="2"/>
              </a:rPr>
              <a:t>\d</a:t>
            </a:r>
          </a:p>
          <a:p>
            <a:pPr lvl="1"/>
            <a:endParaRPr lang="fr-FR" dirty="0">
              <a:sym typeface="Wingdings" panose="05000000000000000000" pitchFamily="2" charset="2"/>
            </a:endParaRPr>
          </a:p>
          <a:p>
            <a:pPr lvl="1"/>
            <a:r>
              <a:rPr lang="fr-FR" dirty="0">
                <a:sym typeface="Wingdings" panose="05000000000000000000" pitchFamily="2" charset="2"/>
              </a:rPr>
              <a:t>Par occurrences de plages 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{2,}</a:t>
            </a:r>
          </a:p>
          <a:p>
            <a:pPr lvl="1"/>
            <a:endParaRPr lang="fr-FR" dirty="0">
              <a:sym typeface="Wingdings" panose="05000000000000000000" pitchFamily="2" charset="2"/>
            </a:endParaRPr>
          </a:p>
          <a:p>
            <a:pPr lvl="1"/>
            <a:r>
              <a:rPr lang="fr-FR" dirty="0">
                <a:sym typeface="Wingdings" panose="05000000000000000000" pitchFamily="2" charset="2"/>
              </a:rPr>
              <a:t>Par groupe conditionnel  </a:t>
            </a:r>
            <a:r>
              <a:rPr lang="fr-FR" b="1" dirty="0">
                <a:sym typeface="Wingdings" panose="05000000000000000000" pitchFamily="2" charset="2"/>
              </a:rPr>
              <a:t>(</a:t>
            </a:r>
            <a:r>
              <a:rPr lang="fr-FR" dirty="0">
                <a:sym typeface="Wingdings" panose="05000000000000000000" pitchFamily="2" charset="2"/>
              </a:rPr>
              <a:t>A</a:t>
            </a:r>
            <a:r>
              <a:rPr lang="fr-FR" b="1" dirty="0">
                <a:sym typeface="Wingdings" panose="05000000000000000000" pitchFamily="2" charset="2"/>
              </a:rPr>
              <a:t>|</a:t>
            </a:r>
            <a:r>
              <a:rPr lang="fr-FR" dirty="0">
                <a:sym typeface="Wingdings" panose="05000000000000000000" pitchFamily="2" charset="2"/>
              </a:rPr>
              <a:t>B</a:t>
            </a:r>
            <a:r>
              <a:rPr lang="fr-FR" b="1" dirty="0">
                <a:sym typeface="Wingdings" panose="05000000000000000000" pitchFamily="2" charset="2"/>
              </a:rPr>
              <a:t>)|</a:t>
            </a:r>
            <a:r>
              <a:rPr lang="fr-FR" dirty="0">
                <a:sym typeface="Wingdings" panose="05000000000000000000" pitchFamily="2" charset="2"/>
              </a:rPr>
              <a:t>\w</a:t>
            </a:r>
          </a:p>
        </p:txBody>
      </p:sp>
    </p:spTree>
    <p:extLst>
      <p:ext uri="{BB962C8B-B14F-4D97-AF65-F5344CB8AC3E}">
        <p14:creationId xmlns:p14="http://schemas.microsoft.com/office/powerpoint/2010/main" val="834682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C8307-B295-48D9-B496-B9CD4E1ADC2F}"/>
              </a:ext>
            </a:extLst>
          </p:cNvPr>
          <p:cNvSpPr>
            <a:spLocks noGrp="1"/>
          </p:cNvSpPr>
          <p:nvPr>
            <p:ph type="title"/>
          </p:nvPr>
        </p:nvSpPr>
        <p:spPr/>
        <p:txBody>
          <a:bodyPr/>
          <a:lstStyle/>
          <a:p>
            <a:r>
              <a:rPr lang="fr-FR" dirty="0"/>
              <a:t>PCRE Syntaxe</a:t>
            </a:r>
          </a:p>
        </p:txBody>
      </p:sp>
      <p:sp>
        <p:nvSpPr>
          <p:cNvPr id="3" name="Espace réservé du contenu 2">
            <a:extLst>
              <a:ext uri="{FF2B5EF4-FFF2-40B4-BE49-F238E27FC236}">
                <a16:creationId xmlns:a16="http://schemas.microsoft.com/office/drawing/2014/main" id="{0E832B91-B655-46E9-964B-F55C363E63DA}"/>
              </a:ext>
            </a:extLst>
          </p:cNvPr>
          <p:cNvSpPr>
            <a:spLocks noGrp="1"/>
          </p:cNvSpPr>
          <p:nvPr>
            <p:ph idx="1"/>
          </p:nvPr>
        </p:nvSpPr>
        <p:spPr/>
        <p:txBody>
          <a:bodyPr>
            <a:normAutofit lnSpcReduction="10000"/>
          </a:bodyPr>
          <a:lstStyle/>
          <a:p>
            <a:r>
              <a:rPr lang="fr-FR" dirty="0"/>
              <a:t>Plages de valeurs</a:t>
            </a:r>
          </a:p>
          <a:p>
            <a:pPr lvl="2"/>
            <a:r>
              <a:rPr lang="fr-FR" dirty="0"/>
              <a:t>Délimités la plage pour UN caractère:</a:t>
            </a:r>
          </a:p>
          <a:p>
            <a:pPr lvl="3"/>
            <a:r>
              <a:rPr lang="fr-FR" dirty="0"/>
              <a:t>Début de chaine	&amp;	fin de chaines</a:t>
            </a:r>
          </a:p>
          <a:p>
            <a:pPr marL="1371600" lvl="3" indent="0">
              <a:buNone/>
            </a:pPr>
            <a:r>
              <a:rPr lang="fr-FR" dirty="0"/>
              <a:t>		^			$</a:t>
            </a:r>
          </a:p>
          <a:p>
            <a:pPr lvl="2"/>
            <a:r>
              <a:rPr lang="fr-FR" dirty="0"/>
              <a:t>La plage de valeur &amp; caractère constants:</a:t>
            </a:r>
          </a:p>
          <a:p>
            <a:pPr lvl="3"/>
            <a:r>
              <a:rPr lang="fr-FR" dirty="0"/>
              <a:t>A-Z définit tous les caractère entre A &amp; Z</a:t>
            </a:r>
          </a:p>
          <a:p>
            <a:pPr lvl="4"/>
            <a:r>
              <a:rPr lang="fr-FR" dirty="0"/>
              <a:t>A, B, C, D, E, F, G, H, …</a:t>
            </a:r>
          </a:p>
          <a:p>
            <a:pPr lvl="3"/>
            <a:r>
              <a:rPr lang="fr-FR" dirty="0"/>
              <a:t>c-g définit tous les caractère entre c &amp; g</a:t>
            </a:r>
          </a:p>
          <a:p>
            <a:pPr lvl="4"/>
            <a:r>
              <a:rPr lang="fr-FR" dirty="0"/>
              <a:t>c, d, e, f, g</a:t>
            </a:r>
          </a:p>
          <a:p>
            <a:pPr lvl="3"/>
            <a:r>
              <a:rPr lang="fr-FR" dirty="0"/>
              <a:t>0-9 définit tous les caractère entre 0 &amp; 9</a:t>
            </a:r>
          </a:p>
          <a:p>
            <a:pPr lvl="4"/>
            <a:r>
              <a:rPr lang="fr-FR" dirty="0"/>
              <a:t>0, 1, 2, 3, 4, 5, …,9</a:t>
            </a:r>
          </a:p>
          <a:p>
            <a:pPr lvl="2"/>
            <a:r>
              <a:rPr lang="fr-FR" dirty="0"/>
              <a:t>Exemple : </a:t>
            </a:r>
          </a:p>
          <a:p>
            <a:pPr marL="0" indent="0" algn="ctr">
              <a:buNone/>
            </a:pPr>
            <a:r>
              <a:rPr lang="fr-FR" dirty="0"/>
              <a:t>[B-</a:t>
            </a:r>
            <a:r>
              <a:rPr lang="fr-FR" dirty="0" err="1"/>
              <a:t>Gc</a:t>
            </a:r>
            <a:r>
              <a:rPr lang="fr-FR" dirty="0"/>
              <a:t>-fx]-123-[0-5]$</a:t>
            </a:r>
          </a:p>
        </p:txBody>
      </p:sp>
    </p:spTree>
    <p:extLst>
      <p:ext uri="{BB962C8B-B14F-4D97-AF65-F5344CB8AC3E}">
        <p14:creationId xmlns:p14="http://schemas.microsoft.com/office/powerpoint/2010/main" val="3560753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F47E2-8E9E-4A49-810C-7D82E4AFD3F2}"/>
              </a:ext>
            </a:extLst>
          </p:cNvPr>
          <p:cNvSpPr>
            <a:spLocks noGrp="1"/>
          </p:cNvSpPr>
          <p:nvPr>
            <p:ph type="title"/>
          </p:nvPr>
        </p:nvSpPr>
        <p:spPr/>
        <p:txBody>
          <a:bodyPr/>
          <a:lstStyle/>
          <a:p>
            <a:r>
              <a:rPr lang="fr-FR" dirty="0"/>
              <a:t>Quantifieurs</a:t>
            </a:r>
          </a:p>
        </p:txBody>
      </p:sp>
      <p:sp>
        <p:nvSpPr>
          <p:cNvPr id="3" name="Espace réservé du contenu 2">
            <a:extLst>
              <a:ext uri="{FF2B5EF4-FFF2-40B4-BE49-F238E27FC236}">
                <a16:creationId xmlns:a16="http://schemas.microsoft.com/office/drawing/2014/main" id="{AA71AAAB-6D2B-4CDC-A9B2-CA9660A54DEB}"/>
              </a:ext>
            </a:extLst>
          </p:cNvPr>
          <p:cNvSpPr>
            <a:spLocks noGrp="1"/>
          </p:cNvSpPr>
          <p:nvPr>
            <p:ph idx="1"/>
          </p:nvPr>
        </p:nvSpPr>
        <p:spPr/>
        <p:txBody>
          <a:bodyPr>
            <a:normAutofit/>
          </a:bodyPr>
          <a:lstStyle/>
          <a:p>
            <a:r>
              <a:rPr lang="fr-FR" dirty="0"/>
              <a:t>Quantifieurs simple :</a:t>
            </a:r>
          </a:p>
          <a:p>
            <a:pPr lvl="1"/>
            <a:r>
              <a:rPr lang="fr-FR" dirty="0"/>
              <a:t>Optionnel : ?		</a:t>
            </a:r>
          </a:p>
          <a:p>
            <a:pPr lvl="1"/>
            <a:r>
              <a:rPr lang="fr-FR" dirty="0"/>
              <a:t>1 à n : +</a:t>
            </a:r>
          </a:p>
          <a:p>
            <a:pPr lvl="1"/>
            <a:r>
              <a:rPr lang="fr-FR" dirty="0"/>
              <a:t>0 à n : *</a:t>
            </a:r>
          </a:p>
          <a:p>
            <a:endParaRPr lang="fr-FR" dirty="0"/>
          </a:p>
          <a:p>
            <a:r>
              <a:rPr lang="fr-FR" dirty="0"/>
              <a:t>Quantifieurs complexes :</a:t>
            </a:r>
          </a:p>
          <a:p>
            <a:pPr lvl="2"/>
            <a:r>
              <a:rPr lang="fr-FR" dirty="0"/>
              <a:t>x= min </a:t>
            </a:r>
            <a:r>
              <a:rPr lang="fr-FR" dirty="0" err="1"/>
              <a:t>occur</a:t>
            </a:r>
            <a:r>
              <a:rPr lang="fr-FR" dirty="0"/>
              <a:t>, y= max </a:t>
            </a:r>
            <a:r>
              <a:rPr lang="fr-FR" dirty="0" err="1"/>
              <a:t>occur</a:t>
            </a:r>
            <a:endParaRPr lang="fr-FR" dirty="0"/>
          </a:p>
          <a:p>
            <a:pPr lvl="1"/>
            <a:r>
              <a:rPr lang="fr-FR" dirty="0"/>
              <a:t>Exact : {x} </a:t>
            </a:r>
          </a:p>
          <a:p>
            <a:pPr lvl="1"/>
            <a:r>
              <a:rPr lang="fr-FR" dirty="0"/>
              <a:t>minimum :{x, } </a:t>
            </a:r>
          </a:p>
          <a:p>
            <a:pPr lvl="1"/>
            <a:r>
              <a:rPr lang="fr-FR" dirty="0"/>
              <a:t>min &amp; max : {</a:t>
            </a:r>
            <a:r>
              <a:rPr lang="fr-FR" dirty="0" err="1"/>
              <a:t>x,y</a:t>
            </a:r>
            <a:r>
              <a:rPr lang="fr-FR" dirty="0"/>
              <a:t>}</a:t>
            </a:r>
          </a:p>
          <a:p>
            <a:endParaRPr lang="fr-FR" dirty="0"/>
          </a:p>
        </p:txBody>
      </p:sp>
    </p:spTree>
    <p:extLst>
      <p:ext uri="{BB962C8B-B14F-4D97-AF65-F5344CB8AC3E}">
        <p14:creationId xmlns:p14="http://schemas.microsoft.com/office/powerpoint/2010/main" val="2365748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853F6-7B57-4ECC-8744-DBAD207C2F98}"/>
              </a:ext>
            </a:extLst>
          </p:cNvPr>
          <p:cNvSpPr>
            <a:spLocks noGrp="1"/>
          </p:cNvSpPr>
          <p:nvPr>
            <p:ph type="title"/>
          </p:nvPr>
        </p:nvSpPr>
        <p:spPr/>
        <p:txBody>
          <a:bodyPr/>
          <a:lstStyle/>
          <a:p>
            <a:r>
              <a:rPr lang="fr-FR" dirty="0"/>
              <a:t>Plages prédéfinis</a:t>
            </a:r>
          </a:p>
        </p:txBody>
      </p:sp>
      <p:sp>
        <p:nvSpPr>
          <p:cNvPr id="3" name="Espace réservé du contenu 2">
            <a:extLst>
              <a:ext uri="{FF2B5EF4-FFF2-40B4-BE49-F238E27FC236}">
                <a16:creationId xmlns:a16="http://schemas.microsoft.com/office/drawing/2014/main" id="{E6062A7C-C676-488A-AC5B-9C5354C2729F}"/>
              </a:ext>
            </a:extLst>
          </p:cNvPr>
          <p:cNvSpPr>
            <a:spLocks noGrp="1"/>
          </p:cNvSpPr>
          <p:nvPr>
            <p:ph idx="1"/>
          </p:nvPr>
        </p:nvSpPr>
        <p:spPr/>
        <p:txBody>
          <a:bodyPr>
            <a:normAutofit fontScale="85000" lnSpcReduction="20000"/>
          </a:bodyPr>
          <a:lstStyle/>
          <a:p>
            <a:r>
              <a:rPr lang="fr-FR" dirty="0"/>
              <a:t>Les plages prédéfinis :</a:t>
            </a:r>
          </a:p>
          <a:p>
            <a:pPr marL="0" indent="0" algn="ctr">
              <a:buNone/>
            </a:pPr>
            <a:r>
              <a:rPr lang="fr-FR" dirty="0" err="1"/>
              <a:t>Whitespace</a:t>
            </a:r>
            <a:r>
              <a:rPr lang="fr-FR" dirty="0"/>
              <a:t> &amp; non </a:t>
            </a:r>
            <a:r>
              <a:rPr lang="fr-FR" dirty="0" err="1"/>
              <a:t>whitespace</a:t>
            </a:r>
            <a:endParaRPr lang="fr-FR" dirty="0"/>
          </a:p>
          <a:p>
            <a:pPr marL="0" indent="0" algn="ctr">
              <a:buNone/>
            </a:pPr>
            <a:r>
              <a:rPr lang="fr-FR" dirty="0"/>
              <a:t>\s		\S</a:t>
            </a:r>
          </a:p>
          <a:p>
            <a:pPr marL="0" indent="0" algn="ctr">
              <a:buNone/>
            </a:pPr>
            <a:endParaRPr lang="fr-FR" dirty="0"/>
          </a:p>
          <a:p>
            <a:pPr marL="0" indent="0" algn="ctr">
              <a:buNone/>
            </a:pPr>
            <a:r>
              <a:rPr lang="fr-FR" dirty="0"/>
              <a:t>Digit &amp; non digit</a:t>
            </a:r>
          </a:p>
          <a:p>
            <a:pPr marL="0" indent="0" algn="ctr">
              <a:buNone/>
            </a:pPr>
            <a:r>
              <a:rPr lang="fr-FR" dirty="0"/>
              <a:t>\d		\D</a:t>
            </a:r>
          </a:p>
          <a:p>
            <a:pPr marL="0" indent="0" algn="ctr">
              <a:buNone/>
            </a:pPr>
            <a:endParaRPr lang="fr-FR" dirty="0"/>
          </a:p>
          <a:p>
            <a:pPr marL="0" indent="0" algn="ctr">
              <a:buNone/>
            </a:pPr>
            <a:r>
              <a:rPr lang="fr-FR" dirty="0"/>
              <a:t>Word &amp; non </a:t>
            </a:r>
            <a:r>
              <a:rPr lang="fr-FR" dirty="0" err="1"/>
              <a:t>word</a:t>
            </a:r>
            <a:endParaRPr lang="fr-FR" dirty="0"/>
          </a:p>
          <a:p>
            <a:pPr marL="0" indent="0" algn="ctr">
              <a:buNone/>
            </a:pPr>
            <a:r>
              <a:rPr lang="fr-FR" dirty="0"/>
              <a:t>\w		\W</a:t>
            </a:r>
          </a:p>
          <a:p>
            <a:pPr marL="0" indent="0" algn="ctr">
              <a:buNone/>
            </a:pPr>
            <a:endParaRPr lang="fr-FR" dirty="0"/>
          </a:p>
          <a:p>
            <a:pPr marL="0" indent="0" algn="ctr">
              <a:buNone/>
            </a:pPr>
            <a:r>
              <a:rPr lang="fr-FR" dirty="0" err="1"/>
              <a:t>Newline</a:t>
            </a:r>
            <a:r>
              <a:rPr lang="fr-FR" dirty="0"/>
              <a:t>, 	tabulation, 	null</a:t>
            </a:r>
          </a:p>
          <a:p>
            <a:pPr marL="0" indent="0" algn="ctr">
              <a:buNone/>
            </a:pPr>
            <a:r>
              <a:rPr lang="fr-FR" dirty="0"/>
              <a:t>\n		\t		\0</a:t>
            </a:r>
          </a:p>
        </p:txBody>
      </p:sp>
    </p:spTree>
    <p:extLst>
      <p:ext uri="{BB962C8B-B14F-4D97-AF65-F5344CB8AC3E}">
        <p14:creationId xmlns:p14="http://schemas.microsoft.com/office/powerpoint/2010/main" val="1497994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20AB8-F938-4E7B-A884-406EF4403E2C}"/>
              </a:ext>
            </a:extLst>
          </p:cNvPr>
          <p:cNvSpPr>
            <a:spLocks noGrp="1"/>
          </p:cNvSpPr>
          <p:nvPr>
            <p:ph type="title"/>
          </p:nvPr>
        </p:nvSpPr>
        <p:spPr/>
        <p:txBody>
          <a:bodyPr/>
          <a:lstStyle/>
          <a:p>
            <a:r>
              <a:rPr lang="fr-FR" dirty="0"/>
              <a:t>ECMA &amp; regex</a:t>
            </a:r>
          </a:p>
        </p:txBody>
      </p:sp>
      <p:sp>
        <p:nvSpPr>
          <p:cNvPr id="3" name="Espace réservé du contenu 2">
            <a:extLst>
              <a:ext uri="{FF2B5EF4-FFF2-40B4-BE49-F238E27FC236}">
                <a16:creationId xmlns:a16="http://schemas.microsoft.com/office/drawing/2014/main" id="{49E5700C-2FCE-4828-AD29-FFB5A949D191}"/>
              </a:ext>
            </a:extLst>
          </p:cNvPr>
          <p:cNvSpPr>
            <a:spLocks noGrp="1"/>
          </p:cNvSpPr>
          <p:nvPr>
            <p:ph idx="1"/>
          </p:nvPr>
        </p:nvSpPr>
        <p:spPr/>
        <p:txBody>
          <a:bodyPr>
            <a:normAutofit lnSpcReduction="10000"/>
          </a:bodyPr>
          <a:lstStyle/>
          <a:p>
            <a:r>
              <a:rPr lang="fr-FR" dirty="0"/>
              <a:t>Recherche simple</a:t>
            </a:r>
          </a:p>
          <a:p>
            <a:pPr lvl="1"/>
            <a:r>
              <a:rPr lang="fr-FR" dirty="0" err="1"/>
              <a:t>Regex.exec</a:t>
            </a:r>
            <a:endParaRPr lang="fr-FR" dirty="0"/>
          </a:p>
          <a:p>
            <a:endParaRPr lang="fr-FR" dirty="0"/>
          </a:p>
          <a:p>
            <a:r>
              <a:rPr lang="fr-FR" dirty="0"/>
              <a:t>Recherche dans les groupes</a:t>
            </a:r>
          </a:p>
          <a:p>
            <a:pPr lvl="1"/>
            <a:r>
              <a:rPr lang="fr-FR" dirty="0"/>
              <a:t>Pour chaque groupe identifié</a:t>
            </a:r>
          </a:p>
          <a:p>
            <a:pPr lvl="2"/>
            <a:r>
              <a:rPr lang="fr-FR" dirty="0"/>
              <a:t>Nommer les groupes </a:t>
            </a:r>
          </a:p>
          <a:p>
            <a:pPr lvl="3"/>
            <a:r>
              <a:rPr lang="fr-FR" dirty="0"/>
              <a:t>(?&lt;</a:t>
            </a:r>
            <a:r>
              <a:rPr lang="fr-FR" dirty="0" err="1"/>
              <a:t>groupName</a:t>
            </a:r>
            <a:r>
              <a:rPr lang="fr-FR" dirty="0"/>
              <a:t>&gt;\w)</a:t>
            </a:r>
          </a:p>
          <a:p>
            <a:pPr lvl="2"/>
            <a:r>
              <a:rPr lang="fr-FR" dirty="0"/>
              <a:t>Trouver par </a:t>
            </a:r>
            <a:r>
              <a:rPr lang="fr-FR" dirty="0" err="1"/>
              <a:t>groupName</a:t>
            </a:r>
            <a:endParaRPr lang="fr-FR" dirty="0"/>
          </a:p>
          <a:p>
            <a:pPr lvl="3"/>
            <a:r>
              <a:rPr lang="fr-FR" dirty="0" err="1"/>
              <a:t>m.groups.groupName</a:t>
            </a:r>
            <a:endParaRPr lang="fr-FR" dirty="0"/>
          </a:p>
        </p:txBody>
      </p:sp>
      <p:sp>
        <p:nvSpPr>
          <p:cNvPr id="7" name="Espace réservé du contenu 6">
            <a:extLst>
              <a:ext uri="{FF2B5EF4-FFF2-40B4-BE49-F238E27FC236}">
                <a16:creationId xmlns:a16="http://schemas.microsoft.com/office/drawing/2014/main" id="{B5FBB5A4-563A-4F00-AA87-798B84B7E0CB}"/>
              </a:ext>
            </a:extLst>
          </p:cNvPr>
          <p:cNvSpPr>
            <a:spLocks noGrp="1"/>
          </p:cNvSpPr>
          <p:nvPr>
            <p:ph sz="quarter" idx="14"/>
          </p:nvPr>
        </p:nvSpPr>
        <p:spPr/>
        <p:txBody>
          <a:bodyPr>
            <a:normAutofit/>
          </a:bodyPr>
          <a:lstStyle/>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format </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regex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OK`</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a:t>
            </a:r>
          </a:p>
        </p:txBody>
      </p:sp>
      <p:sp>
        <p:nvSpPr>
          <p:cNvPr id="8" name="Espace réservé du contenu 6">
            <a:extLst>
              <a:ext uri="{FF2B5EF4-FFF2-40B4-BE49-F238E27FC236}">
                <a16:creationId xmlns:a16="http://schemas.microsoft.com/office/drawing/2014/main" id="{D6C7C772-94C0-4BCC-AF9C-4140C7C91F3B}"/>
              </a:ext>
            </a:extLst>
          </p:cNvPr>
          <p:cNvSpPr txBox="1">
            <a:spLocks/>
          </p:cNvSpPr>
          <p:nvPr/>
        </p:nvSpPr>
        <p:spPr>
          <a:xfrm>
            <a:off x="4860032" y="3933056"/>
            <a:ext cx="4104456" cy="2716924"/>
          </a:xfrm>
          <a:prstGeom prst="rect">
            <a:avLst/>
          </a:prstGeom>
          <a:noFill/>
          <a:ln>
            <a:noFill/>
          </a:ln>
          <a:scene3d>
            <a:camera prst="orthographicFront">
              <a:rot lat="0" lon="0" rev="21594000"/>
            </a:camera>
            <a:lightRig rig="threePt" dir="t"/>
          </a:scene3d>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baseline="30000">
                <a:solidFill>
                  <a:schemeClr val="tx1"/>
                </a:solidFill>
                <a:latin typeface="Permanent Marker" pitchFamily="2" charset="0"/>
                <a:ea typeface="Permanent Marker" pitchFamily="2" charset="0"/>
                <a:cs typeface="+mn-cs"/>
              </a:defRPr>
            </a:lvl1pPr>
            <a:lvl2pPr marL="365125" indent="-182563" algn="l" defTabSz="914400" rtl="0" eaLnBrk="1" latinLnBrk="0" hangingPunct="1">
              <a:spcBef>
                <a:spcPct val="20000"/>
              </a:spcBef>
              <a:buFont typeface="Arial" pitchFamily="34" charset="0"/>
              <a:buChar char="–"/>
              <a:defRPr sz="1800" kern="1200">
                <a:solidFill>
                  <a:schemeClr val="tx1"/>
                </a:solidFill>
                <a:latin typeface="Permanent Marker" pitchFamily="2" charset="0"/>
                <a:ea typeface="Permanent Marker" pitchFamily="2" charset="0"/>
                <a:cs typeface="+mn-cs"/>
              </a:defRPr>
            </a:lvl2pPr>
            <a:lvl3pPr marL="450850" indent="-139700" algn="l" defTabSz="914400" rtl="0" eaLnBrk="1" latinLnBrk="0" hangingPunct="1">
              <a:spcBef>
                <a:spcPct val="20000"/>
              </a:spcBef>
              <a:buFont typeface="Arial" pitchFamily="34" charset="0"/>
              <a:buChar char="•"/>
              <a:defRPr sz="1600" kern="1200">
                <a:solidFill>
                  <a:schemeClr val="tx1"/>
                </a:solidFill>
                <a:latin typeface="Permanent Marker" pitchFamily="2" charset="0"/>
                <a:ea typeface="Permanent Marker" pitchFamily="2" charset="0"/>
                <a:cs typeface="+mn-cs"/>
              </a:defRPr>
            </a:lvl3pPr>
            <a:lvl4pPr marL="534988" indent="-147638"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4pPr>
            <a:lvl5pPr marL="717550" indent="-182563"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5pPr>
            <a:lvl6pPr marL="903288"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6pPr>
            <a:lvl7pPr marL="987425"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7pPr>
            <a:lvl8pPr marL="454025" indent="-228600" algn="l" defTabSz="914400" rtl="0" eaLnBrk="1" latinLnBrk="0" hangingPunct="1">
              <a:spcBef>
                <a:spcPct val="20000"/>
              </a:spcBef>
              <a:buFont typeface="Wingdings" pitchFamily="2" charset="2"/>
              <a:buChar char="2"/>
              <a:defRPr sz="1400" kern="1200">
                <a:solidFill>
                  <a:schemeClr val="tx1"/>
                </a:solidFill>
                <a:latin typeface="Permanent Marker" pitchFamily="2" charset="0"/>
                <a:ea typeface="Permanent Marker" pitchFamily="2" charset="0"/>
                <a:cs typeface="+mn-cs"/>
              </a:defRPr>
            </a:lvl8pPr>
            <a:lvl9pPr marL="447675" indent="-228600" algn="l" defTabSz="914400" rtl="0" eaLnBrk="1" latinLnBrk="0" hangingPunct="1">
              <a:spcBef>
                <a:spcPct val="20000"/>
              </a:spcBef>
              <a:buSzPct val="189000"/>
              <a:buFont typeface="Wingdings" pitchFamily="2" charset="2"/>
              <a:buChar char="C"/>
              <a:defRPr sz="1400" kern="1200" baseline="0">
                <a:solidFill>
                  <a:schemeClr val="tx1"/>
                </a:solidFill>
                <a:latin typeface="Permanent Marker" pitchFamily="2" charset="0"/>
                <a:ea typeface="Permanent Marker" pitchFamily="2" charset="0"/>
                <a:cs typeface="+mn-cs"/>
              </a:defRPr>
            </a:lvl9pPr>
          </a:lstStyle>
          <a:p>
            <a:pPr marL="0" indent="0">
              <a:buNone/>
            </a:pPr>
            <a:r>
              <a:rPr lang="en-US" b="0" dirty="0">
                <a:solidFill>
                  <a:srgbClr val="C678DD"/>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m</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E06C75"/>
                </a:solidFill>
                <a:effectLst/>
                <a:latin typeface="Consolas" panose="020B0609020204030204" pitchFamily="49" charset="0"/>
              </a:rPr>
              <a:t> </a:t>
            </a:r>
            <a:r>
              <a:rPr lang="en-US" b="0" dirty="0" err="1">
                <a:solidFill>
                  <a:srgbClr val="E5C07B"/>
                </a:solidFill>
                <a:effectLst/>
                <a:latin typeface="Consolas" panose="020B0609020204030204" pitchFamily="49" charset="0"/>
              </a:rPr>
              <a:t>regex</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exec</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null</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forEach</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ABB2BF"/>
                </a:solidFill>
                <a:effectLst/>
                <a:latin typeface="Consolas" panose="020B0609020204030204" pitchFamily="49" charset="0"/>
              </a:rPr>
              <a:t>, </a:t>
            </a:r>
            <a:r>
              <a:rPr lang="en-US" b="0" i="1" dirty="0" err="1">
                <a:solidFill>
                  <a:srgbClr val="E06C75"/>
                </a:solidFill>
                <a:effectLst/>
                <a:latin typeface="Consolas" panose="020B0609020204030204" pitchFamily="49" charset="0"/>
              </a:rPr>
              <a:t>groupIndex</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console</a:t>
            </a:r>
            <a:r>
              <a:rPr lang="en-US" b="0" dirty="0">
                <a:solidFill>
                  <a:srgbClr val="ABB2BF"/>
                </a:solidFill>
                <a:effectLst/>
                <a:latin typeface="Consolas" panose="020B0609020204030204" pitchFamily="49" charset="0"/>
              </a:rPr>
              <a:t>.</a:t>
            </a:r>
            <a:r>
              <a:rPr lang="en-US" b="0" dirty="0">
                <a:solidFill>
                  <a:srgbClr val="56B6C2"/>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`Found match, group </a:t>
            </a:r>
            <a:r>
              <a:rPr lang="en-US" b="0" dirty="0">
                <a:solidFill>
                  <a:srgbClr val="C678DD"/>
                </a:solidFill>
                <a:effectLst/>
                <a:latin typeface="Consolas" panose="020B0609020204030204" pitchFamily="49" charset="0"/>
              </a:rPr>
              <a:t>${</a:t>
            </a:r>
            <a:r>
              <a:rPr lang="en-US" b="0" i="1" dirty="0" err="1">
                <a:solidFill>
                  <a:srgbClr val="E06C75"/>
                </a:solidFill>
                <a:effectLst/>
                <a:latin typeface="Consolas" panose="020B0609020204030204" pitchFamily="49" charset="0"/>
              </a:rPr>
              <a:t>groupIndex</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0" indent="0">
              <a:buNone/>
            </a:pP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557828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2B8A9E-4FBE-4043-8964-70ADD47ED1C1}"/>
              </a:ext>
            </a:extLst>
          </p:cNvPr>
          <p:cNvSpPr>
            <a:spLocks noGrp="1"/>
          </p:cNvSpPr>
          <p:nvPr>
            <p:ph type="title"/>
          </p:nvPr>
        </p:nvSpPr>
        <p:spPr/>
        <p:txBody>
          <a:bodyPr/>
          <a:lstStyle/>
          <a:p>
            <a:r>
              <a:rPr lang="fr-FR" dirty="0"/>
              <a:t>Regex flags</a:t>
            </a:r>
          </a:p>
        </p:txBody>
      </p:sp>
      <p:sp>
        <p:nvSpPr>
          <p:cNvPr id="3" name="Espace réservé du contenu 2">
            <a:extLst>
              <a:ext uri="{FF2B5EF4-FFF2-40B4-BE49-F238E27FC236}">
                <a16:creationId xmlns:a16="http://schemas.microsoft.com/office/drawing/2014/main" id="{FB28B714-862F-4195-AA2D-6B650E0C271C}"/>
              </a:ext>
            </a:extLst>
          </p:cNvPr>
          <p:cNvSpPr>
            <a:spLocks noGrp="1"/>
          </p:cNvSpPr>
          <p:nvPr>
            <p:ph idx="1"/>
          </p:nvPr>
        </p:nvSpPr>
        <p:spPr>
          <a:xfrm>
            <a:off x="276195" y="1142984"/>
            <a:ext cx="8572560" cy="5286412"/>
          </a:xfrm>
        </p:spPr>
        <p:txBody>
          <a:bodyPr>
            <a:normAutofit fontScale="92500" lnSpcReduction="20000"/>
          </a:bodyPr>
          <a:lstStyle/>
          <a:p>
            <a:pPr marL="0" indent="0">
              <a:buNone/>
            </a:pPr>
            <a:r>
              <a:rPr lang="fr-FR" dirty="0"/>
              <a:t>Les flags spécifient les conditions de recherche et non les valeurs à chercher</a:t>
            </a:r>
          </a:p>
          <a:p>
            <a:pPr marL="0" indent="0">
              <a:buNone/>
            </a:pPr>
            <a:endParaRPr lang="fr-FR" dirty="0"/>
          </a:p>
          <a:p>
            <a:r>
              <a:rPr lang="fr-FR" dirty="0"/>
              <a:t>Globale : /g</a:t>
            </a:r>
          </a:p>
          <a:p>
            <a:pPr lvl="1"/>
            <a:r>
              <a:rPr lang="fr-FR" dirty="0"/>
              <a:t>Recherche récursive dans toute la chaine</a:t>
            </a:r>
          </a:p>
          <a:p>
            <a:r>
              <a:rPr lang="fr-FR" dirty="0"/>
              <a:t>Multilignes : /m</a:t>
            </a:r>
          </a:p>
          <a:p>
            <a:pPr lvl="1"/>
            <a:r>
              <a:rPr lang="fr-FR" dirty="0"/>
              <a:t>Recherche dans toutes les lignes </a:t>
            </a:r>
          </a:p>
          <a:p>
            <a:pPr lvl="2"/>
            <a:r>
              <a:rPr lang="fr-FR" dirty="0"/>
              <a:t>Début et fin signifiés par ^ et $</a:t>
            </a:r>
          </a:p>
          <a:p>
            <a:r>
              <a:rPr lang="fr-FR" dirty="0"/>
              <a:t>In sensitive : /i</a:t>
            </a:r>
          </a:p>
          <a:p>
            <a:pPr lvl="1"/>
            <a:r>
              <a:rPr lang="fr-FR" dirty="0"/>
              <a:t>Insensibilité à la casse dans la chaine	</a:t>
            </a:r>
          </a:p>
          <a:p>
            <a:r>
              <a:rPr lang="fr-FR" dirty="0"/>
              <a:t>Single line : /s</a:t>
            </a:r>
          </a:p>
          <a:p>
            <a:pPr lvl="1"/>
            <a:r>
              <a:rPr lang="fr-FR" dirty="0"/>
              <a:t>S’arrête à la fin de ligne</a:t>
            </a:r>
          </a:p>
        </p:txBody>
      </p:sp>
    </p:spTree>
    <p:extLst>
      <p:ext uri="{BB962C8B-B14F-4D97-AF65-F5344CB8AC3E}">
        <p14:creationId xmlns:p14="http://schemas.microsoft.com/office/powerpoint/2010/main" val="1283073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7A4B608-576E-442D-8265-F650F22874BB}"/>
              </a:ext>
            </a:extLst>
          </p:cNvPr>
          <p:cNvSpPr>
            <a:spLocks noGrp="1"/>
          </p:cNvSpPr>
          <p:nvPr>
            <p:ph type="title"/>
          </p:nvPr>
        </p:nvSpPr>
        <p:spPr/>
        <p:txBody>
          <a:bodyPr/>
          <a:lstStyle/>
          <a:p>
            <a:r>
              <a:rPr lang="fr-FR" dirty="0"/>
              <a:t>ressources</a:t>
            </a:r>
          </a:p>
        </p:txBody>
      </p:sp>
      <p:sp>
        <p:nvSpPr>
          <p:cNvPr id="5" name="Espace réservé du contenu 4">
            <a:extLst>
              <a:ext uri="{FF2B5EF4-FFF2-40B4-BE49-F238E27FC236}">
                <a16:creationId xmlns:a16="http://schemas.microsoft.com/office/drawing/2014/main" id="{4BFAF015-5AE5-450A-B3D7-912128273C14}"/>
              </a:ext>
            </a:extLst>
          </p:cNvPr>
          <p:cNvSpPr>
            <a:spLocks noGrp="1"/>
          </p:cNvSpPr>
          <p:nvPr>
            <p:ph idx="1"/>
          </p:nvPr>
        </p:nvSpPr>
        <p:spPr/>
        <p:txBody>
          <a:bodyPr>
            <a:normAutofit fontScale="85000" lnSpcReduction="10000"/>
          </a:bodyPr>
          <a:lstStyle/>
          <a:p>
            <a:r>
              <a:rPr lang="fr-FR" dirty="0"/>
              <a:t>Regex101</a:t>
            </a:r>
          </a:p>
          <a:p>
            <a:pPr lvl="1"/>
            <a:r>
              <a:rPr lang="fr-FR" dirty="0"/>
              <a:t>Ecriture de PCRE</a:t>
            </a:r>
          </a:p>
          <a:p>
            <a:pPr lvl="2"/>
            <a:r>
              <a:rPr lang="fr-FR" b="1" dirty="0"/>
              <a:t>P</a:t>
            </a:r>
            <a:r>
              <a:rPr lang="fr-FR" dirty="0"/>
              <a:t>erl </a:t>
            </a:r>
            <a:r>
              <a:rPr lang="fr-FR" b="1" dirty="0"/>
              <a:t>C</a:t>
            </a:r>
            <a:r>
              <a:rPr lang="fr-FR" dirty="0"/>
              <a:t>ompatible </a:t>
            </a:r>
            <a:r>
              <a:rPr lang="fr-FR" b="1" dirty="0"/>
              <a:t>R</a:t>
            </a:r>
            <a:r>
              <a:rPr lang="fr-FR" dirty="0"/>
              <a:t>egular </a:t>
            </a:r>
            <a:r>
              <a:rPr lang="fr-FR" b="1" dirty="0"/>
              <a:t>E</a:t>
            </a:r>
            <a:r>
              <a:rPr lang="fr-FR" dirty="0"/>
              <a:t>xpression</a:t>
            </a:r>
          </a:p>
          <a:p>
            <a:pPr lvl="2"/>
            <a:r>
              <a:rPr lang="fr-FR" dirty="0"/>
              <a:t>Quick </a:t>
            </a:r>
            <a:r>
              <a:rPr lang="fr-FR" dirty="0" err="1"/>
              <a:t>reference</a:t>
            </a:r>
            <a:r>
              <a:rPr lang="fr-FR" dirty="0"/>
              <a:t> guide</a:t>
            </a:r>
          </a:p>
          <a:p>
            <a:pPr lvl="1"/>
            <a:endParaRPr lang="fr-FR" dirty="0"/>
          </a:p>
          <a:p>
            <a:pPr lvl="1"/>
            <a:r>
              <a:rPr lang="fr-FR" dirty="0"/>
              <a:t>Test en ligne de regex</a:t>
            </a:r>
          </a:p>
          <a:p>
            <a:pPr lvl="1"/>
            <a:endParaRPr lang="fr-FR" dirty="0"/>
          </a:p>
          <a:p>
            <a:pPr lvl="1"/>
            <a:r>
              <a:rPr lang="fr-FR" dirty="0"/>
              <a:t>Génération de codes :</a:t>
            </a:r>
          </a:p>
          <a:p>
            <a:pPr lvl="2"/>
            <a:r>
              <a:rPr lang="fr-FR" dirty="0" err="1"/>
              <a:t>Ecma</a:t>
            </a:r>
            <a:r>
              <a:rPr lang="fr-FR" dirty="0"/>
              <a:t> js</a:t>
            </a:r>
          </a:p>
          <a:p>
            <a:pPr lvl="2"/>
            <a:r>
              <a:rPr lang="fr-FR" dirty="0"/>
              <a:t>C#</a:t>
            </a:r>
          </a:p>
          <a:p>
            <a:pPr lvl="2"/>
            <a:r>
              <a:rPr lang="fr-FR" dirty="0"/>
              <a:t>Go</a:t>
            </a:r>
          </a:p>
          <a:p>
            <a:pPr lvl="2"/>
            <a:r>
              <a:rPr lang="fr-FR" dirty="0" err="1"/>
              <a:t>Php</a:t>
            </a:r>
            <a:endParaRPr lang="fr-FR" dirty="0"/>
          </a:p>
          <a:p>
            <a:pPr lvl="2"/>
            <a:r>
              <a:rPr lang="fr-FR" dirty="0"/>
              <a:t>…</a:t>
            </a:r>
          </a:p>
          <a:p>
            <a:pPr marL="0" indent="0" algn="ctr">
              <a:buNone/>
            </a:pPr>
            <a:r>
              <a:rPr lang="fr-FR" dirty="0">
                <a:hlinkClick r:id="rId2"/>
              </a:rPr>
              <a:t>https://regex101.com/</a:t>
            </a:r>
            <a:r>
              <a:rPr lang="fr-FR" dirty="0"/>
              <a:t>  </a:t>
            </a:r>
          </a:p>
        </p:txBody>
      </p:sp>
      <p:pic>
        <p:nvPicPr>
          <p:cNvPr id="8" name="Espace réservé du contenu 7">
            <a:extLst>
              <a:ext uri="{FF2B5EF4-FFF2-40B4-BE49-F238E27FC236}">
                <a16:creationId xmlns:a16="http://schemas.microsoft.com/office/drawing/2014/main" id="{8714F72C-F859-4F6A-A296-264971FD9A69}"/>
              </a:ext>
            </a:extLst>
          </p:cNvPr>
          <p:cNvPicPr>
            <a:picLocks noGrp="1" noChangeAspect="1"/>
          </p:cNvPicPr>
          <p:nvPr>
            <p:ph sz="quarter" idx="14"/>
          </p:nvPr>
        </p:nvPicPr>
        <p:blipFill>
          <a:blip r:embed="rId3" cstate="print"/>
          <a:stretch>
            <a:fillRect/>
          </a:stretch>
        </p:blipFill>
        <p:spPr>
          <a:xfrm rot="160723">
            <a:off x="5359400" y="2386175"/>
            <a:ext cx="3435350" cy="2460300"/>
          </a:xfrm>
        </p:spPr>
      </p:pic>
    </p:spTree>
    <p:extLst>
      <p:ext uri="{BB962C8B-B14F-4D97-AF65-F5344CB8AC3E}">
        <p14:creationId xmlns:p14="http://schemas.microsoft.com/office/powerpoint/2010/main" val="293806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62500" lnSpcReduction="20000"/>
          </a:bodyPr>
          <a:lstStyle/>
          <a:p>
            <a:endParaRPr lang="fr-FR" dirty="0"/>
          </a:p>
          <a:p>
            <a:pPr marL="3429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a:t>
            </a:r>
            <a:r>
              <a:rPr lang="fr-FR" dirty="0"/>
              <a:t> –g json-server</a:t>
            </a:r>
          </a:p>
        </p:txBody>
      </p:sp>
      <p:grpSp>
        <p:nvGrpSpPr>
          <p:cNvPr id="7" name="Groupe 9"/>
          <p:cNvGrpSpPr/>
          <p:nvPr/>
        </p:nvGrpSpPr>
        <p:grpSpPr>
          <a:xfrm>
            <a:off x="7670854" y="1153915"/>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6021833" y="2423838"/>
            <a:ext cx="2100263" cy="176151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grpSp>
    </p:spTree>
    <p:extLst>
      <p:ext uri="{BB962C8B-B14F-4D97-AF65-F5344CB8AC3E}">
        <p14:creationId xmlns:p14="http://schemas.microsoft.com/office/powerpoint/2010/main" val="33537393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pPr lvl="1"/>
            <a:r>
              <a:rPr lang="fr-FR" dirty="0"/>
              <a:t>Structure et syntaxe d'une expression régulière.</a:t>
            </a:r>
          </a:p>
          <a:p>
            <a:endParaRPr lang="fr-FR" dirty="0"/>
          </a:p>
          <a:p>
            <a:pPr lvl="1"/>
            <a:r>
              <a:rPr lang="fr-FR" dirty="0"/>
              <a:t>Validation asynchrone.</a:t>
            </a:r>
          </a:p>
          <a:p>
            <a:endParaRPr lang="fr-FR" dirty="0"/>
          </a:p>
        </p:txBody>
      </p:sp>
    </p:spTree>
    <p:extLst>
      <p:ext uri="{BB962C8B-B14F-4D97-AF65-F5344CB8AC3E}">
        <p14:creationId xmlns:p14="http://schemas.microsoft.com/office/powerpoint/2010/main" val="26419706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5A356D-D1AF-4FEF-B0D9-43A16A3A3FCA}"/>
              </a:ext>
            </a:extLst>
          </p:cNvPr>
          <p:cNvSpPr>
            <a:spLocks noGrp="1"/>
          </p:cNvSpPr>
          <p:nvPr>
            <p:ph type="title"/>
          </p:nvPr>
        </p:nvSpPr>
        <p:spPr/>
        <p:txBody>
          <a:bodyPr/>
          <a:lstStyle/>
          <a:p>
            <a:r>
              <a:rPr lang="fr-FR" dirty="0"/>
              <a:t>Environnement de débogage</a:t>
            </a:r>
          </a:p>
        </p:txBody>
      </p:sp>
      <p:sp>
        <p:nvSpPr>
          <p:cNvPr id="5" name="Espace réservé du texte 4">
            <a:extLst>
              <a:ext uri="{FF2B5EF4-FFF2-40B4-BE49-F238E27FC236}">
                <a16:creationId xmlns:a16="http://schemas.microsoft.com/office/drawing/2014/main" id="{45B62DAB-1AFE-4B50-A1A2-53A6F0FEA26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88224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lnSpcReduction="10000"/>
          </a:bodyPr>
          <a:lstStyle/>
          <a:p>
            <a:r>
              <a:rPr lang="fr-FR" dirty="0"/>
              <a:t>Chrome </a:t>
            </a:r>
            <a:r>
              <a:rPr lang="fr-FR" dirty="0" err="1"/>
              <a:t>Devtools</a:t>
            </a:r>
            <a:r>
              <a:rPr lang="fr-FR" dirty="0"/>
              <a:t>, Firefox </a:t>
            </a:r>
            <a:r>
              <a:rPr lang="fr-FR" dirty="0" err="1"/>
              <a:t>Developper</a:t>
            </a:r>
            <a:r>
              <a:rPr lang="fr-FR" dirty="0"/>
              <a:t>, Node-debug</a:t>
            </a:r>
          </a:p>
          <a:p>
            <a:r>
              <a:rPr lang="fr-FR" dirty="0"/>
              <a:t>Gérer les messages d'erreur client en production.</a:t>
            </a:r>
          </a:p>
          <a:p>
            <a:r>
              <a:rPr lang="fr-FR" dirty="0"/>
              <a:t>Tests </a:t>
            </a:r>
            <a:r>
              <a:rPr lang="fr-FR" dirty="0" err="1"/>
              <a:t>multinavigateurs</a:t>
            </a:r>
            <a:endParaRPr lang="fr-FR" dirty="0"/>
          </a:p>
          <a:p>
            <a:r>
              <a:rPr lang="fr-FR" dirty="0"/>
              <a:t>Stockage des tests.</a:t>
            </a:r>
          </a:p>
          <a:p>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r>
              <a:rPr lang="fr-FR" dirty="0"/>
              <a:t>Tests de performance et de charge.</a:t>
            </a:r>
          </a:p>
          <a:p>
            <a:endParaRPr lang="fr-FR" dirty="0"/>
          </a:p>
        </p:txBody>
      </p:sp>
    </p:spTree>
    <p:extLst>
      <p:ext uri="{BB962C8B-B14F-4D97-AF65-F5344CB8AC3E}">
        <p14:creationId xmlns:p14="http://schemas.microsoft.com/office/powerpoint/2010/main" val="1754876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9D2C571-7942-47D3-8E7A-B3BC52843B26}"/>
              </a:ext>
            </a:extLst>
          </p:cNvPr>
          <p:cNvSpPr>
            <a:spLocks noGrp="1"/>
          </p:cNvSpPr>
          <p:nvPr>
            <p:ph type="title"/>
          </p:nvPr>
        </p:nvSpPr>
        <p:spPr/>
        <p:txBody>
          <a:bodyPr/>
          <a:lstStyle/>
          <a:p>
            <a:r>
              <a:rPr lang="fr-FR" dirty="0"/>
              <a:t>Chrome </a:t>
            </a:r>
            <a:r>
              <a:rPr lang="fr-FR" dirty="0" err="1"/>
              <a:t>devtools</a:t>
            </a:r>
            <a:endParaRPr lang="fr-FR" dirty="0"/>
          </a:p>
        </p:txBody>
      </p:sp>
      <p:sp>
        <p:nvSpPr>
          <p:cNvPr id="5" name="Espace réservé du contenu 4">
            <a:extLst>
              <a:ext uri="{FF2B5EF4-FFF2-40B4-BE49-F238E27FC236}">
                <a16:creationId xmlns:a16="http://schemas.microsoft.com/office/drawing/2014/main" id="{FE58AB90-3E57-4A00-9210-AC493BCC4867}"/>
              </a:ext>
            </a:extLst>
          </p:cNvPr>
          <p:cNvSpPr>
            <a:spLocks noGrp="1"/>
          </p:cNvSpPr>
          <p:nvPr>
            <p:ph idx="1"/>
          </p:nvPr>
        </p:nvSpPr>
        <p:spPr/>
        <p:txBody>
          <a:bodyPr/>
          <a:lstStyle/>
          <a:p>
            <a:r>
              <a:rPr lang="fr-FR" dirty="0"/>
              <a:t>Chrome propose une série d’outils lié au développement web </a:t>
            </a:r>
          </a:p>
          <a:p>
            <a:pPr marL="457200" lvl="1" indent="0" algn="ctr">
              <a:buNone/>
            </a:pPr>
            <a:r>
              <a:rPr lang="fr-FR" dirty="0"/>
              <a:t>Ctrl + Maj + i </a:t>
            </a:r>
            <a:r>
              <a:rPr lang="fr-FR" i="1" dirty="0"/>
              <a:t>ou </a:t>
            </a:r>
            <a:r>
              <a:rPr lang="fr-FR" dirty="0"/>
              <a:t>F12 </a:t>
            </a:r>
          </a:p>
          <a:p>
            <a:pPr marL="457200" lvl="1" indent="0">
              <a:buNone/>
            </a:pPr>
            <a:r>
              <a:rPr lang="fr-FR" dirty="0"/>
              <a:t>Permet l’ouverture de cette fenêtre</a:t>
            </a:r>
          </a:p>
          <a:p>
            <a:pPr lvl="1"/>
            <a:r>
              <a:rPr lang="fr-FR" dirty="0"/>
              <a:t>Propose </a:t>
            </a:r>
          </a:p>
          <a:p>
            <a:pPr lvl="2"/>
            <a:r>
              <a:rPr lang="fr-FR" dirty="0"/>
              <a:t>un debugger</a:t>
            </a:r>
          </a:p>
          <a:p>
            <a:pPr lvl="2"/>
            <a:r>
              <a:rPr lang="fr-FR" dirty="0"/>
              <a:t>Une inspection</a:t>
            </a:r>
          </a:p>
          <a:p>
            <a:pPr lvl="3"/>
            <a:r>
              <a:rPr lang="fr-FR" dirty="0" err="1"/>
              <a:t>Cpu</a:t>
            </a:r>
            <a:endParaRPr lang="fr-FR" dirty="0"/>
          </a:p>
          <a:p>
            <a:pPr lvl="3"/>
            <a:r>
              <a:rPr lang="fr-FR" dirty="0"/>
              <a:t>Réseaux</a:t>
            </a:r>
          </a:p>
          <a:p>
            <a:pPr lvl="3"/>
            <a:r>
              <a:rPr lang="fr-FR" dirty="0"/>
              <a:t>Html/css</a:t>
            </a:r>
          </a:p>
          <a:p>
            <a:pPr lvl="3"/>
            <a:r>
              <a:rPr lang="fr-FR" dirty="0"/>
              <a:t>Des </a:t>
            </a:r>
            <a:r>
              <a:rPr lang="fr-FR" dirty="0" err="1"/>
              <a:t>storage</a:t>
            </a:r>
            <a:r>
              <a:rPr lang="fr-FR" dirty="0"/>
              <a:t>, …</a:t>
            </a:r>
          </a:p>
        </p:txBody>
      </p:sp>
      <p:pic>
        <p:nvPicPr>
          <p:cNvPr id="7" name="Image 6">
            <a:extLst>
              <a:ext uri="{FF2B5EF4-FFF2-40B4-BE49-F238E27FC236}">
                <a16:creationId xmlns:a16="http://schemas.microsoft.com/office/drawing/2014/main" id="{DCC0A7CD-F3A5-4A49-A00E-4AA05C976D40}"/>
              </a:ext>
            </a:extLst>
          </p:cNvPr>
          <p:cNvPicPr>
            <a:picLocks noChangeAspect="1"/>
          </p:cNvPicPr>
          <p:nvPr/>
        </p:nvPicPr>
        <p:blipFill>
          <a:blip r:embed="rId2"/>
          <a:stretch>
            <a:fillRect/>
          </a:stretch>
        </p:blipFill>
        <p:spPr>
          <a:xfrm>
            <a:off x="3851920" y="3786190"/>
            <a:ext cx="5076056" cy="2855282"/>
          </a:xfrm>
          <a:prstGeom prst="rect">
            <a:avLst/>
          </a:prstGeom>
        </p:spPr>
      </p:pic>
    </p:spTree>
    <p:extLst>
      <p:ext uri="{BB962C8B-B14F-4D97-AF65-F5344CB8AC3E}">
        <p14:creationId xmlns:p14="http://schemas.microsoft.com/office/powerpoint/2010/main" val="3871733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90B404D-3E20-4BD5-B10F-817B8934ABA1}"/>
              </a:ext>
            </a:extLst>
          </p:cNvPr>
          <p:cNvSpPr>
            <a:spLocks noGrp="1"/>
          </p:cNvSpPr>
          <p:nvPr>
            <p:ph type="title"/>
          </p:nvPr>
        </p:nvSpPr>
        <p:spPr/>
        <p:txBody>
          <a:bodyPr/>
          <a:lstStyle/>
          <a:p>
            <a:r>
              <a:rPr lang="fr-FR" dirty="0"/>
              <a:t>Tester le temps d’exécution</a:t>
            </a:r>
          </a:p>
        </p:txBody>
      </p:sp>
      <p:sp>
        <p:nvSpPr>
          <p:cNvPr id="5" name="Espace réservé du contenu 4">
            <a:extLst>
              <a:ext uri="{FF2B5EF4-FFF2-40B4-BE49-F238E27FC236}">
                <a16:creationId xmlns:a16="http://schemas.microsoft.com/office/drawing/2014/main" id="{54A6EA2B-3956-44F4-BC22-FF957CF1CD74}"/>
              </a:ext>
            </a:extLst>
          </p:cNvPr>
          <p:cNvSpPr>
            <a:spLocks noGrp="1"/>
          </p:cNvSpPr>
          <p:nvPr>
            <p:ph idx="1"/>
          </p:nvPr>
        </p:nvSpPr>
        <p:spPr/>
        <p:txBody>
          <a:bodyPr/>
          <a:lstStyle/>
          <a:p>
            <a:r>
              <a:rPr lang="fr-FR" dirty="0"/>
              <a:t>Console nous fournit 2 fonctions pour mesurer le temps d’exécution</a:t>
            </a:r>
          </a:p>
          <a:p>
            <a:endParaRPr lang="fr-FR" dirty="0"/>
          </a:p>
          <a:p>
            <a:pPr lvl="2"/>
            <a:r>
              <a:rPr lang="fr-FR" dirty="0" err="1"/>
              <a:t>console.time</a:t>
            </a:r>
            <a:r>
              <a:rPr lang="fr-FR" dirty="0"/>
              <a:t>(‘</a:t>
            </a:r>
            <a:r>
              <a:rPr lang="fr-FR" dirty="0" err="1"/>
              <a:t>nomDeTache</a:t>
            </a:r>
            <a:r>
              <a:rPr lang="fr-FR" dirty="0"/>
              <a:t>’);</a:t>
            </a:r>
          </a:p>
          <a:p>
            <a:pPr lvl="2"/>
            <a:endParaRPr lang="fr-FR" dirty="0"/>
          </a:p>
          <a:p>
            <a:pPr lvl="2"/>
            <a:r>
              <a:rPr lang="fr-FR" dirty="0" err="1"/>
              <a:t>console.timeEnd</a:t>
            </a:r>
            <a:r>
              <a:rPr lang="fr-FR" dirty="0"/>
              <a:t>(‘</a:t>
            </a:r>
            <a:r>
              <a:rPr lang="fr-FR" dirty="0" err="1"/>
              <a:t>nomDeTache</a:t>
            </a:r>
            <a:r>
              <a:rPr lang="fr-FR" dirty="0"/>
              <a:t>’);</a:t>
            </a:r>
          </a:p>
          <a:p>
            <a:pPr lvl="7"/>
            <a:r>
              <a:rPr lang="fr-FR" dirty="0"/>
              <a:t>testPerf.js</a:t>
            </a: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 </a:t>
            </a:r>
          </a:p>
          <a:p>
            <a:pPr marL="396875" lvl="7" indent="0">
              <a:buNone/>
            </a:pPr>
            <a:r>
              <a:rPr lang="fr-FR" b="0" dirty="0" err="1">
                <a:solidFill>
                  <a:srgbClr val="61AFEF"/>
                </a:solidFill>
                <a:effectLst/>
                <a:latin typeface="Consolas" panose="020B0609020204030204" pitchFamily="49" charset="0"/>
              </a:rPr>
              <a:t>mafonction</a:t>
            </a:r>
            <a:r>
              <a:rPr lang="fr-FR" b="0" dirty="0">
                <a:solidFill>
                  <a:srgbClr val="ABB2BF"/>
                </a:solidFill>
                <a:effectLst/>
                <a:latin typeface="Consolas" panose="020B0609020204030204" pitchFamily="49" charset="0"/>
              </a:rPr>
              <a:t>();// … </a:t>
            </a:r>
            <a:r>
              <a:rPr lang="fr-FR" b="0" dirty="0" err="1">
                <a:solidFill>
                  <a:srgbClr val="ABB2BF"/>
                </a:solidFill>
                <a:effectLst/>
                <a:latin typeface="Consolas" panose="020B0609020204030204" pitchFamily="49" charset="0"/>
              </a:rPr>
              <a:t>ect</a:t>
            </a:r>
            <a:endParaRPr lang="fr-FR" b="0" dirty="0">
              <a:solidFill>
                <a:srgbClr val="ABB2BF"/>
              </a:solidFill>
              <a:effectLst/>
              <a:latin typeface="Consolas" panose="020B0609020204030204" pitchFamily="49" charset="0"/>
            </a:endParaRP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9263114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8135C-9A08-42AA-9081-1C9F8C6F4581}"/>
              </a:ext>
            </a:extLst>
          </p:cNvPr>
          <p:cNvSpPr>
            <a:spLocks noGrp="1"/>
          </p:cNvSpPr>
          <p:nvPr>
            <p:ph type="title"/>
          </p:nvPr>
        </p:nvSpPr>
        <p:spPr/>
        <p:txBody>
          <a:bodyPr/>
          <a:lstStyle/>
          <a:p>
            <a:r>
              <a:rPr lang="fr-FR" dirty="0"/>
              <a:t>profiling</a:t>
            </a:r>
          </a:p>
        </p:txBody>
      </p:sp>
      <p:sp>
        <p:nvSpPr>
          <p:cNvPr id="3" name="Espace réservé du contenu 2">
            <a:extLst>
              <a:ext uri="{FF2B5EF4-FFF2-40B4-BE49-F238E27FC236}">
                <a16:creationId xmlns:a16="http://schemas.microsoft.com/office/drawing/2014/main" id="{3028DEEE-99F2-45A9-86AC-CCF64667B8D8}"/>
              </a:ext>
            </a:extLst>
          </p:cNvPr>
          <p:cNvSpPr>
            <a:spLocks noGrp="1"/>
          </p:cNvSpPr>
          <p:nvPr>
            <p:ph idx="1"/>
          </p:nvPr>
        </p:nvSpPr>
        <p:spPr/>
        <p:txBody>
          <a:bodyPr>
            <a:normAutofit fontScale="92500" lnSpcReduction="20000"/>
          </a:bodyPr>
          <a:lstStyle/>
          <a:p>
            <a:r>
              <a:rPr lang="fr-FR" dirty="0"/>
              <a:t>Console permet aussi d’examiner l’usage processeur</a:t>
            </a:r>
          </a:p>
          <a:p>
            <a:pPr lvl="2"/>
            <a:r>
              <a:rPr lang="fr-FR" dirty="0" err="1"/>
              <a:t>console.profile</a:t>
            </a:r>
            <a:r>
              <a:rPr lang="fr-FR" dirty="0"/>
              <a:t>(‘nom du profile’);</a:t>
            </a:r>
          </a:p>
          <a:p>
            <a:pPr lvl="2"/>
            <a:r>
              <a:rPr lang="fr-FR" dirty="0" err="1"/>
              <a:t>Console.profileEnd</a:t>
            </a:r>
            <a:r>
              <a:rPr lang="fr-FR" dirty="0"/>
              <a:t>(‘nom du profile’);</a:t>
            </a:r>
          </a:p>
          <a:p>
            <a:pPr lvl="7"/>
            <a:r>
              <a:rPr lang="fr-FR" dirty="0"/>
              <a:t>Profiling.js</a:t>
            </a:r>
            <a:endParaRPr lang="fr-FR" dirty="0">
              <a:solidFill>
                <a:srgbClr val="ABB2BF"/>
              </a:solidFill>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monProcess</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i="1" dirty="0">
                <a:solidFill>
                  <a:srgbClr val="7F848E"/>
                </a:solidFill>
                <a:effectLst/>
                <a:latin typeface="Consolas" panose="020B0609020204030204" pitchFamily="49" charset="0"/>
              </a:rPr>
              <a:t>   ///lot de taches</a:t>
            </a:r>
          </a:p>
          <a:p>
            <a:pPr marL="396875" lvl="7" indent="0">
              <a:buNone/>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
        <p:nvSpPr>
          <p:cNvPr id="4" name="Espace réservé du contenu 3">
            <a:extLst>
              <a:ext uri="{FF2B5EF4-FFF2-40B4-BE49-F238E27FC236}">
                <a16:creationId xmlns:a16="http://schemas.microsoft.com/office/drawing/2014/main" id="{A199B48A-F6B1-4AE0-8BDD-DEE6EE5C7D01}"/>
              </a:ext>
            </a:extLst>
          </p:cNvPr>
          <p:cNvSpPr>
            <a:spLocks noGrp="1"/>
          </p:cNvSpPr>
          <p:nvPr>
            <p:ph sz="quarter" idx="14"/>
          </p:nvPr>
        </p:nvSpPr>
        <p:spPr/>
        <p:txBody>
          <a:bodyPr/>
          <a:lstStyle/>
          <a:p>
            <a:r>
              <a:rPr lang="fr-FR" dirty="0"/>
              <a:t>3 critères mis en avant :</a:t>
            </a:r>
          </a:p>
          <a:p>
            <a:endParaRPr lang="fr-FR" dirty="0"/>
          </a:p>
          <a:p>
            <a:pPr lvl="2"/>
            <a:r>
              <a:rPr lang="fr-FR" dirty="0"/>
              <a:t>CPU javascript</a:t>
            </a:r>
          </a:p>
          <a:p>
            <a:pPr lvl="2"/>
            <a:endParaRPr lang="fr-FR" dirty="0"/>
          </a:p>
          <a:p>
            <a:pPr lvl="2"/>
            <a:r>
              <a:rPr lang="fr-FR" dirty="0"/>
              <a:t>CPU rendu css</a:t>
            </a:r>
          </a:p>
          <a:p>
            <a:pPr lvl="2"/>
            <a:endParaRPr lang="fr-FR" dirty="0"/>
          </a:p>
          <a:p>
            <a:pPr lvl="2"/>
            <a:r>
              <a:rPr lang="fr-FR" dirty="0"/>
              <a:t>Mémoire utiliser pour la représentation des objets</a:t>
            </a:r>
          </a:p>
        </p:txBody>
      </p:sp>
    </p:spTree>
    <p:extLst>
      <p:ext uri="{BB962C8B-B14F-4D97-AF65-F5344CB8AC3E}">
        <p14:creationId xmlns:p14="http://schemas.microsoft.com/office/powerpoint/2010/main" val="3745061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0B7B29-8E22-43AF-9B4C-30A0B7A48EA6}"/>
              </a:ext>
            </a:extLst>
          </p:cNvPr>
          <p:cNvSpPr>
            <a:spLocks noGrp="1"/>
          </p:cNvSpPr>
          <p:nvPr>
            <p:ph type="title"/>
          </p:nvPr>
        </p:nvSpPr>
        <p:spPr/>
        <p:txBody>
          <a:bodyPr/>
          <a:lstStyle/>
          <a:p>
            <a:r>
              <a:rPr lang="fr-FR" dirty="0"/>
              <a:t>Les tests</a:t>
            </a:r>
          </a:p>
        </p:txBody>
      </p:sp>
      <p:sp>
        <p:nvSpPr>
          <p:cNvPr id="5" name="Espace réservé du contenu 4">
            <a:extLst>
              <a:ext uri="{FF2B5EF4-FFF2-40B4-BE49-F238E27FC236}">
                <a16:creationId xmlns:a16="http://schemas.microsoft.com/office/drawing/2014/main" id="{DBBC386A-53DF-49E6-920D-516458252FA2}"/>
              </a:ext>
            </a:extLst>
          </p:cNvPr>
          <p:cNvSpPr>
            <a:spLocks noGrp="1"/>
          </p:cNvSpPr>
          <p:nvPr>
            <p:ph idx="1"/>
          </p:nvPr>
        </p:nvSpPr>
        <p:spPr/>
        <p:txBody>
          <a:bodyPr/>
          <a:lstStyle/>
          <a:p>
            <a:r>
              <a:rPr lang="fr-FR" dirty="0"/>
              <a:t>Les tests permettent différentes chose :</a:t>
            </a:r>
          </a:p>
          <a:p>
            <a:pPr lvl="2"/>
            <a:r>
              <a:rPr lang="fr-FR" dirty="0"/>
              <a:t>En fonction d’un fichier de définition (cahier des charges ou </a:t>
            </a:r>
            <a:r>
              <a:rPr lang="fr-FR" dirty="0" err="1"/>
              <a:t>spec</a:t>
            </a:r>
            <a:r>
              <a:rPr lang="fr-FR" dirty="0"/>
              <a:t>)</a:t>
            </a:r>
          </a:p>
          <a:p>
            <a:pPr lvl="3"/>
            <a:endParaRPr lang="fr-FR" dirty="0"/>
          </a:p>
          <a:p>
            <a:pPr lvl="3"/>
            <a:r>
              <a:rPr lang="fr-FR" dirty="0"/>
              <a:t>Vérifier le bon fonctionnement d’un code js</a:t>
            </a:r>
          </a:p>
          <a:p>
            <a:pPr lvl="4"/>
            <a:r>
              <a:rPr lang="fr-FR" dirty="0"/>
              <a:t>Validité d’une fonction après de changements dans le code</a:t>
            </a:r>
          </a:p>
          <a:p>
            <a:pPr lvl="4"/>
            <a:endParaRPr lang="fr-FR" dirty="0"/>
          </a:p>
          <a:p>
            <a:pPr lvl="3"/>
            <a:r>
              <a:rPr lang="fr-FR" dirty="0"/>
              <a:t>Vérifier le bon rendu de l’exécution d’un code</a:t>
            </a:r>
          </a:p>
          <a:p>
            <a:pPr lvl="4"/>
            <a:r>
              <a:rPr lang="fr-FR" dirty="0"/>
              <a:t>Bon retour de fonctions en fonction de paramètre </a:t>
            </a:r>
            <a:r>
              <a:rPr lang="fr-FR" dirty="0" err="1"/>
              <a:t>definis</a:t>
            </a:r>
            <a:endParaRPr lang="fr-FR" dirty="0"/>
          </a:p>
          <a:p>
            <a:pPr lvl="3"/>
            <a:endParaRPr lang="fr-FR" dirty="0"/>
          </a:p>
          <a:p>
            <a:pPr lvl="3"/>
            <a:r>
              <a:rPr lang="fr-FR" dirty="0"/>
              <a:t>Le vérifier dans différents contextes</a:t>
            </a:r>
          </a:p>
          <a:p>
            <a:pPr lvl="4"/>
            <a:r>
              <a:rPr lang="fr-FR" dirty="0"/>
              <a:t>Différents environnements d’exécution</a:t>
            </a:r>
          </a:p>
        </p:txBody>
      </p:sp>
    </p:spTree>
    <p:extLst>
      <p:ext uri="{BB962C8B-B14F-4D97-AF65-F5344CB8AC3E}">
        <p14:creationId xmlns:p14="http://schemas.microsoft.com/office/powerpoint/2010/main" val="368040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A9BD8-2D83-4664-AE8B-53777567A4DC}"/>
              </a:ext>
            </a:extLst>
          </p:cNvPr>
          <p:cNvSpPr>
            <a:spLocks noGrp="1"/>
          </p:cNvSpPr>
          <p:nvPr>
            <p:ph type="title"/>
          </p:nvPr>
        </p:nvSpPr>
        <p:spPr/>
        <p:txBody>
          <a:bodyPr/>
          <a:lstStyle/>
          <a:p>
            <a:r>
              <a:rPr lang="fr-FR" dirty="0"/>
              <a:t>Les moteurs</a:t>
            </a:r>
          </a:p>
        </p:txBody>
      </p:sp>
      <p:sp>
        <p:nvSpPr>
          <p:cNvPr id="3" name="Espace réservé du contenu 2">
            <a:extLst>
              <a:ext uri="{FF2B5EF4-FFF2-40B4-BE49-F238E27FC236}">
                <a16:creationId xmlns:a16="http://schemas.microsoft.com/office/drawing/2014/main" id="{8B60FB11-ABE4-4237-92CA-0A2A134CE967}"/>
              </a:ext>
            </a:extLst>
          </p:cNvPr>
          <p:cNvSpPr>
            <a:spLocks noGrp="1"/>
          </p:cNvSpPr>
          <p:nvPr>
            <p:ph idx="1"/>
          </p:nvPr>
        </p:nvSpPr>
        <p:spPr/>
        <p:txBody>
          <a:bodyPr>
            <a:normAutofit fontScale="85000" lnSpcReduction="10000"/>
          </a:bodyPr>
          <a:lstStyle/>
          <a:p>
            <a:r>
              <a:rPr lang="fr-FR" dirty="0"/>
              <a:t>Plusieurs moteurs sont disponible </a:t>
            </a:r>
          </a:p>
          <a:p>
            <a:pPr lvl="1"/>
            <a:r>
              <a:rPr lang="fr-FR" dirty="0"/>
              <a:t>Mocha </a:t>
            </a:r>
          </a:p>
          <a:p>
            <a:pPr lvl="2"/>
            <a:r>
              <a:rPr lang="fr-FR" dirty="0"/>
              <a:t>Se limitant a orchestrer les tests et s’appuyant sur des librairies de tests au choix des développeurs</a:t>
            </a:r>
          </a:p>
          <a:p>
            <a:pPr lvl="2"/>
            <a:r>
              <a:rPr lang="fr-FR" dirty="0"/>
              <a:t>Bonne prise en charge de </a:t>
            </a:r>
            <a:r>
              <a:rPr lang="fr-FR" dirty="0" err="1"/>
              <a:t>nodejs</a:t>
            </a:r>
            <a:endParaRPr lang="fr-FR" dirty="0"/>
          </a:p>
          <a:p>
            <a:pPr lvl="2"/>
            <a:endParaRPr lang="fr-FR" dirty="0"/>
          </a:p>
          <a:p>
            <a:pPr lvl="1"/>
            <a:r>
              <a:rPr lang="fr-FR" dirty="0"/>
              <a:t>Jasmine </a:t>
            </a:r>
          </a:p>
          <a:p>
            <a:pPr lvl="2"/>
            <a:r>
              <a:rPr lang="fr-FR" dirty="0"/>
              <a:t>Est un simulateur de comportement utilisateur dans un navigateur</a:t>
            </a:r>
          </a:p>
          <a:p>
            <a:pPr lvl="2"/>
            <a:r>
              <a:rPr lang="fr-FR" dirty="0"/>
              <a:t>Propose des délais douaniers pour simuler des interactions client/serveur</a:t>
            </a:r>
          </a:p>
          <a:p>
            <a:pPr lvl="2"/>
            <a:endParaRPr lang="fr-FR" dirty="0"/>
          </a:p>
          <a:p>
            <a:pPr lvl="1"/>
            <a:r>
              <a:rPr lang="fr-FR" dirty="0" err="1"/>
              <a:t>Jest</a:t>
            </a:r>
            <a:r>
              <a:rPr lang="fr-FR" dirty="0"/>
              <a:t> </a:t>
            </a:r>
          </a:p>
          <a:p>
            <a:pPr lvl="2"/>
            <a:r>
              <a:rPr lang="fr-FR" dirty="0"/>
              <a:t>maintenu par </a:t>
            </a:r>
            <a:r>
              <a:rPr lang="fr-FR" dirty="0" err="1"/>
              <a:t>facebook</a:t>
            </a:r>
            <a:r>
              <a:rPr lang="fr-FR" dirty="0"/>
              <a:t>, </a:t>
            </a:r>
          </a:p>
          <a:p>
            <a:pPr lvl="2"/>
            <a:r>
              <a:rPr lang="fr-FR" dirty="0"/>
              <a:t>Facile à « décoller »</a:t>
            </a:r>
          </a:p>
          <a:p>
            <a:pPr lvl="2"/>
            <a:r>
              <a:rPr lang="fr-FR" dirty="0"/>
              <a:t>Privilégié pour react, angular, vue, node, …</a:t>
            </a:r>
          </a:p>
        </p:txBody>
      </p:sp>
    </p:spTree>
    <p:extLst>
      <p:ext uri="{BB962C8B-B14F-4D97-AF65-F5344CB8AC3E}">
        <p14:creationId xmlns:p14="http://schemas.microsoft.com/office/powerpoint/2010/main" val="2765172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3BE17-DF4F-4999-BD0E-8BC20A5E081C}"/>
              </a:ext>
            </a:extLst>
          </p:cNvPr>
          <p:cNvSpPr>
            <a:spLocks noGrp="1"/>
          </p:cNvSpPr>
          <p:nvPr>
            <p:ph type="title"/>
          </p:nvPr>
        </p:nvSpPr>
        <p:spPr/>
        <p:txBody>
          <a:bodyPr/>
          <a:lstStyle/>
          <a:p>
            <a:r>
              <a:rPr lang="fr-FR" dirty="0"/>
              <a:t>Karma</a:t>
            </a:r>
          </a:p>
        </p:txBody>
      </p:sp>
      <p:sp>
        <p:nvSpPr>
          <p:cNvPr id="3" name="Espace réservé du contenu 2">
            <a:extLst>
              <a:ext uri="{FF2B5EF4-FFF2-40B4-BE49-F238E27FC236}">
                <a16:creationId xmlns:a16="http://schemas.microsoft.com/office/drawing/2014/main" id="{57274DFE-95E5-4744-A4EE-7C3DBC5BF7F5}"/>
              </a:ext>
            </a:extLst>
          </p:cNvPr>
          <p:cNvSpPr>
            <a:spLocks noGrp="1"/>
          </p:cNvSpPr>
          <p:nvPr>
            <p:ph idx="1"/>
          </p:nvPr>
        </p:nvSpPr>
        <p:spPr/>
        <p:txBody>
          <a:bodyPr/>
          <a:lstStyle/>
          <a:p>
            <a:r>
              <a:rPr lang="fr-FR" dirty="0"/>
              <a:t>Karma</a:t>
            </a:r>
          </a:p>
          <a:p>
            <a:pPr lvl="2"/>
            <a:r>
              <a:rPr lang="fr-FR" dirty="0"/>
              <a:t>Exécute sur différentes plateformes et clients </a:t>
            </a:r>
          </a:p>
          <a:p>
            <a:pPr lvl="2"/>
            <a:endParaRPr lang="fr-FR" dirty="0"/>
          </a:p>
          <a:p>
            <a:pPr lvl="2"/>
            <a:r>
              <a:rPr lang="fr-FR" dirty="0"/>
              <a:t>Exécute des tests à distance</a:t>
            </a:r>
          </a:p>
          <a:p>
            <a:pPr lvl="2"/>
            <a:endParaRPr lang="fr-FR" dirty="0"/>
          </a:p>
          <a:p>
            <a:pPr lvl="2"/>
            <a:r>
              <a:rPr lang="fr-FR" dirty="0"/>
              <a:t>Prend en charge les tests écrits de la syntaxe de la plupart des </a:t>
            </a:r>
            <a:r>
              <a:rPr lang="fr-FR" dirty="0" err="1"/>
              <a:t>frameworks</a:t>
            </a:r>
            <a:r>
              <a:rPr lang="fr-FR" dirty="0"/>
              <a:t> de tests</a:t>
            </a:r>
          </a:p>
        </p:txBody>
      </p:sp>
    </p:spTree>
    <p:extLst>
      <p:ext uri="{BB962C8B-B14F-4D97-AF65-F5344CB8AC3E}">
        <p14:creationId xmlns:p14="http://schemas.microsoft.com/office/powerpoint/2010/main" val="19587938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1216-F62D-40F6-9A4B-5E48FB3228D5}"/>
              </a:ext>
            </a:extLst>
          </p:cNvPr>
          <p:cNvSpPr>
            <a:spLocks noGrp="1"/>
          </p:cNvSpPr>
          <p:nvPr>
            <p:ph type="title"/>
          </p:nvPr>
        </p:nvSpPr>
        <p:spPr/>
        <p:txBody>
          <a:bodyPr/>
          <a:lstStyle/>
          <a:p>
            <a:r>
              <a:rPr lang="fr-FR" dirty="0"/>
              <a:t>Mise en place de </a:t>
            </a:r>
            <a:r>
              <a:rPr lang="fr-FR" dirty="0" err="1"/>
              <a:t>mocha</a:t>
            </a:r>
            <a:endParaRPr lang="fr-FR" dirty="0"/>
          </a:p>
        </p:txBody>
      </p:sp>
      <p:sp>
        <p:nvSpPr>
          <p:cNvPr id="3" name="Espace réservé du contenu 2">
            <a:extLst>
              <a:ext uri="{FF2B5EF4-FFF2-40B4-BE49-F238E27FC236}">
                <a16:creationId xmlns:a16="http://schemas.microsoft.com/office/drawing/2014/main" id="{DF58796F-43BB-4360-98B0-77A0EE0C8FAD}"/>
              </a:ext>
            </a:extLst>
          </p:cNvPr>
          <p:cNvSpPr>
            <a:spLocks noGrp="1"/>
          </p:cNvSpPr>
          <p:nvPr>
            <p:ph idx="1"/>
          </p:nvPr>
        </p:nvSpPr>
        <p:spPr/>
        <p:txBody>
          <a:bodyPr/>
          <a:lstStyle/>
          <a:p>
            <a:r>
              <a:rPr lang="fr-FR" dirty="0"/>
              <a:t>Installation de </a:t>
            </a:r>
            <a:r>
              <a:rPr lang="fr-FR" dirty="0" err="1"/>
              <a:t>mocha</a:t>
            </a:r>
            <a:endParaRPr lang="fr-FR" dirty="0"/>
          </a:p>
          <a:p>
            <a:pPr lvl="2"/>
            <a:r>
              <a:rPr lang="fr-FR" dirty="0"/>
              <a:t>npm </a:t>
            </a:r>
            <a:r>
              <a:rPr lang="fr-FR" dirty="0" err="1"/>
              <a:t>install</a:t>
            </a:r>
            <a:r>
              <a:rPr lang="fr-FR" dirty="0"/>
              <a:t> --save-dev </a:t>
            </a:r>
            <a:r>
              <a:rPr lang="fr-FR" dirty="0" err="1"/>
              <a:t>mocha</a:t>
            </a:r>
            <a:endParaRPr lang="fr-FR" dirty="0"/>
          </a:p>
          <a:p>
            <a:pPr lvl="1"/>
            <a:r>
              <a:rPr lang="fr-FR" dirty="0"/>
              <a:t>S’exécute par : ./</a:t>
            </a:r>
            <a:r>
              <a:rPr lang="fr-FR" dirty="0" err="1"/>
              <a:t>node_modules</a:t>
            </a:r>
            <a:r>
              <a:rPr lang="fr-FR" dirty="0"/>
              <a:t>/.bin/</a:t>
            </a:r>
            <a:r>
              <a:rPr lang="fr-FR" dirty="0" err="1"/>
              <a:t>mocha</a:t>
            </a:r>
            <a:endParaRPr lang="fr-FR" dirty="0"/>
          </a:p>
          <a:p>
            <a:endParaRPr lang="fr-FR" dirty="0"/>
          </a:p>
          <a:p>
            <a:r>
              <a:rPr lang="fr-FR" dirty="0"/>
              <a:t>Nécessite un répertoire </a:t>
            </a:r>
            <a:r>
              <a:rPr lang="fr-FR" b="1" dirty="0"/>
              <a:t>test</a:t>
            </a:r>
            <a:r>
              <a:rPr lang="fr-FR" dirty="0"/>
              <a:t> à la </a:t>
            </a:r>
            <a:r>
              <a:rPr lang="fr-FR" b="1" dirty="0"/>
              <a:t>racine</a:t>
            </a:r>
            <a:r>
              <a:rPr lang="fr-FR" dirty="0"/>
              <a:t> du projet  </a:t>
            </a:r>
          </a:p>
          <a:p>
            <a:pPr lvl="1"/>
            <a:r>
              <a:rPr lang="fr-FR" dirty="0"/>
              <a:t>Répertoire qui contient la définition ou </a:t>
            </a:r>
            <a:r>
              <a:rPr lang="fr-FR" i="1" dirty="0"/>
              <a:t>la </a:t>
            </a:r>
            <a:r>
              <a:rPr lang="fr-FR" i="1" dirty="0" err="1"/>
              <a:t>spec</a:t>
            </a:r>
            <a:endParaRPr lang="fr-FR" dirty="0"/>
          </a:p>
        </p:txBody>
      </p:sp>
    </p:spTree>
    <p:extLst>
      <p:ext uri="{BB962C8B-B14F-4D97-AF65-F5344CB8AC3E}">
        <p14:creationId xmlns:p14="http://schemas.microsoft.com/office/powerpoint/2010/main" val="260562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518027" y="3214687"/>
            <a:ext cx="2849533" cy="23038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839894" y="3321843"/>
            <a:ext cx="2760295" cy="2089562"/>
          </a:xfrm>
          <a:prstGeom prst="rect">
            <a:avLst/>
          </a:prstGeom>
          <a:noFill/>
          <a:ln w="9525">
            <a:noFill/>
            <a:miter lim="800000"/>
            <a:headEnd/>
            <a:tailEnd/>
          </a:ln>
          <a:effectLst/>
        </p:spPr>
      </p:pic>
      <p:grpSp>
        <p:nvGrpSpPr>
          <p:cNvPr id="2" name="Groupe 9"/>
          <p:cNvGrpSpPr/>
          <p:nvPr/>
        </p:nvGrpSpPr>
        <p:grpSpPr>
          <a:xfrm flipH="1">
            <a:off x="-141109" y="3754645"/>
            <a:ext cx="1722192" cy="1550194"/>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3" y="3571876"/>
              <a:ext cx="1621689" cy="954108"/>
            </a:xfrm>
            <a:prstGeom prst="rect">
              <a:avLst/>
            </a:prstGeom>
            <a:noFill/>
          </p:spPr>
          <p:txBody>
            <a:bodyPr wrap="square" rtlCol="0">
              <a:spAutoFit/>
            </a:bodyPr>
            <a:lstStyle/>
            <a:p>
              <a:r>
                <a:rPr lang="fr-FR" sz="1350">
                  <a:latin typeface="Permanent Marker" pitchFamily="2" charset="0"/>
                  <a:ea typeface="Permanent Marker" pitchFamily="2" charset="0"/>
                </a:rPr>
                <a:t>Utilise </a:t>
              </a:r>
            </a:p>
            <a:p>
              <a:r>
                <a:rPr lang="fr-FR" sz="1350">
                  <a:latin typeface="Permanent Marker" pitchFamily="2" charset="0"/>
                  <a:ea typeface="Permanent Marker" pitchFamily="2" charset="0"/>
                </a:rPr>
                <a:t>     dans le </a:t>
              </a:r>
            </a:p>
            <a:p>
              <a:r>
                <a:rPr lang="fr-FR" sz="1350">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4458608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6A4-0294-4ACB-9658-7E8AF2CA3FB1}"/>
              </a:ext>
            </a:extLst>
          </p:cNvPr>
          <p:cNvSpPr>
            <a:spLocks noGrp="1"/>
          </p:cNvSpPr>
          <p:nvPr>
            <p:ph type="title"/>
          </p:nvPr>
        </p:nvSpPr>
        <p:spPr/>
        <p:txBody>
          <a:bodyPr/>
          <a:lstStyle/>
          <a:p>
            <a:r>
              <a:rPr lang="fr-FR" dirty="0"/>
              <a:t>Définition d’un test</a:t>
            </a:r>
          </a:p>
        </p:txBody>
      </p:sp>
      <p:sp>
        <p:nvSpPr>
          <p:cNvPr id="3" name="Espace réservé du contenu 2">
            <a:extLst>
              <a:ext uri="{FF2B5EF4-FFF2-40B4-BE49-F238E27FC236}">
                <a16:creationId xmlns:a16="http://schemas.microsoft.com/office/drawing/2014/main" id="{2F4B60F0-9039-4077-9F90-75B528126BE9}"/>
              </a:ext>
            </a:extLst>
          </p:cNvPr>
          <p:cNvSpPr>
            <a:spLocks noGrp="1"/>
          </p:cNvSpPr>
          <p:nvPr>
            <p:ph idx="1"/>
          </p:nvPr>
        </p:nvSpPr>
        <p:spPr/>
        <p:txBody>
          <a:bodyPr/>
          <a:lstStyle/>
          <a:p>
            <a:r>
              <a:rPr lang="fr-FR" dirty="0"/>
              <a:t>Définition d’un cas vérifiable </a:t>
            </a:r>
          </a:p>
          <a:p>
            <a:pPr lvl="1"/>
            <a:r>
              <a:rPr lang="fr-FR" dirty="0"/>
              <a:t>La fonction : </a:t>
            </a:r>
            <a:r>
              <a:rPr lang="fr-FR" dirty="0" err="1"/>
              <a:t>it</a:t>
            </a:r>
            <a:r>
              <a:rPr lang="fr-FR" dirty="0"/>
              <a:t>(‘</a:t>
            </a:r>
            <a:r>
              <a:rPr lang="fr-FR" dirty="0" err="1"/>
              <a:t>should</a:t>
            </a:r>
            <a:r>
              <a:rPr lang="fr-FR" dirty="0"/>
              <a:t> do </a:t>
            </a:r>
            <a:r>
              <a:rPr lang="fr-FR" dirty="0" err="1"/>
              <a:t>something</a:t>
            </a:r>
            <a:r>
              <a:rPr lang="fr-FR" dirty="0"/>
              <a:t>’,function(){…});</a:t>
            </a:r>
          </a:p>
          <a:p>
            <a:pPr lvl="2"/>
            <a:r>
              <a:rPr lang="fr-FR" dirty="0"/>
              <a:t>La callback est le contenu du test</a:t>
            </a:r>
          </a:p>
          <a:p>
            <a:pPr lvl="2"/>
            <a:endParaRPr lang="fr-FR" dirty="0"/>
          </a:p>
          <a:p>
            <a:pPr lvl="1"/>
            <a:r>
              <a:rPr lang="fr-FR" dirty="0"/>
              <a:t>La vérification de valeur est faite par des assertions </a:t>
            </a:r>
          </a:p>
          <a:p>
            <a:pPr lvl="3"/>
            <a:r>
              <a:rPr lang="fr-FR" dirty="0"/>
              <a:t>Framework d’assertion non fournit de base avec </a:t>
            </a:r>
            <a:r>
              <a:rPr lang="fr-FR" dirty="0" err="1"/>
              <a:t>mocha</a:t>
            </a:r>
            <a:r>
              <a:rPr lang="fr-FR" dirty="0"/>
              <a:t> </a:t>
            </a:r>
          </a:p>
          <a:p>
            <a:pPr lvl="4"/>
            <a:r>
              <a:rPr lang="fr-FR" dirty="0"/>
              <a:t>Utilisons </a:t>
            </a:r>
            <a:r>
              <a:rPr lang="fr-FR" b="1" i="1" dirty="0" err="1"/>
              <a:t>assert</a:t>
            </a:r>
            <a:r>
              <a:rPr lang="fr-FR" b="1" i="1" dirty="0"/>
              <a:t>: </a:t>
            </a:r>
            <a:r>
              <a:rPr lang="fr-FR" dirty="0"/>
              <a:t> var </a:t>
            </a:r>
            <a:r>
              <a:rPr lang="fr-FR" dirty="0" err="1"/>
              <a:t>assert</a:t>
            </a:r>
            <a:r>
              <a:rPr lang="fr-FR" dirty="0"/>
              <a:t>=require(‘</a:t>
            </a:r>
            <a:r>
              <a:rPr lang="fr-FR" dirty="0" err="1"/>
              <a:t>assert</a:t>
            </a:r>
            <a:r>
              <a:rPr lang="fr-FR" dirty="0"/>
              <a:t>’);</a:t>
            </a:r>
          </a:p>
          <a:p>
            <a:pPr lvl="5"/>
            <a:r>
              <a:rPr lang="fr-FR" b="1" i="1" dirty="0"/>
              <a:t>Propose : </a:t>
            </a:r>
          </a:p>
          <a:p>
            <a:pPr lvl="6"/>
            <a:r>
              <a:rPr lang="fr-FR" sz="1400" b="1" i="1" dirty="0" err="1"/>
              <a:t>assert</a:t>
            </a:r>
            <a:r>
              <a:rPr lang="fr-FR" b="1" i="1" dirty="0" err="1"/>
              <a:t>.fail</a:t>
            </a:r>
            <a:r>
              <a:rPr lang="fr-FR" b="1" i="1" dirty="0"/>
              <a:t>(</a:t>
            </a:r>
            <a:r>
              <a:rPr lang="fr-FR" b="1" dirty="0"/>
              <a:t>[message]</a:t>
            </a:r>
            <a:r>
              <a:rPr lang="fr-FR" b="1" i="1" dirty="0"/>
              <a:t>)</a:t>
            </a:r>
          </a:p>
          <a:p>
            <a:pPr lvl="6"/>
            <a:r>
              <a:rPr lang="fr-FR" sz="1400" b="1" i="1" dirty="0" err="1"/>
              <a:t>assert</a:t>
            </a:r>
            <a:r>
              <a:rPr lang="fr-FR" b="1" i="1" dirty="0" err="1"/>
              <a:t>.strictEqual</a:t>
            </a:r>
            <a:r>
              <a:rPr lang="fr-FR" b="1" i="1" dirty="0"/>
              <a:t>(</a:t>
            </a:r>
            <a:r>
              <a:rPr lang="fr-FR" sz="1800" b="1" i="1" dirty="0" err="1"/>
              <a:t>testValue</a:t>
            </a:r>
            <a:r>
              <a:rPr lang="fr-FR" b="1" i="1" dirty="0"/>
              <a:t>, </a:t>
            </a:r>
            <a:r>
              <a:rPr lang="fr-FR" sz="1800" b="1" i="1" dirty="0" err="1"/>
              <a:t>valeurAttendu</a:t>
            </a:r>
            <a:r>
              <a:rPr lang="fr-FR" b="1" dirty="0"/>
              <a:t>[message]</a:t>
            </a:r>
            <a:r>
              <a:rPr lang="fr-FR" b="1" i="1" dirty="0"/>
              <a:t>);</a:t>
            </a:r>
          </a:p>
          <a:p>
            <a:pPr lvl="6"/>
            <a:r>
              <a:rPr lang="fr-FR" b="1" i="1" dirty="0"/>
              <a:t>…</a:t>
            </a:r>
            <a:endParaRPr lang="fr-FR" b="1" dirty="0"/>
          </a:p>
          <a:p>
            <a:pPr lvl="7"/>
            <a:endParaRPr lang="fr-FR" b="1" i="1" dirty="0"/>
          </a:p>
        </p:txBody>
      </p:sp>
    </p:spTree>
    <p:extLst>
      <p:ext uri="{BB962C8B-B14F-4D97-AF65-F5344CB8AC3E}">
        <p14:creationId xmlns:p14="http://schemas.microsoft.com/office/powerpoint/2010/main" val="2347881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0FFBD-C9A9-4359-AA14-B251F1F4715B}"/>
              </a:ext>
            </a:extLst>
          </p:cNvPr>
          <p:cNvSpPr>
            <a:spLocks noGrp="1"/>
          </p:cNvSpPr>
          <p:nvPr>
            <p:ph type="title"/>
          </p:nvPr>
        </p:nvSpPr>
        <p:spPr/>
        <p:txBody>
          <a:bodyPr/>
          <a:lstStyle/>
          <a:p>
            <a:r>
              <a:rPr lang="fr-FR" dirty="0"/>
              <a:t>Tester un module</a:t>
            </a:r>
          </a:p>
        </p:txBody>
      </p:sp>
      <p:sp>
        <p:nvSpPr>
          <p:cNvPr id="3" name="Espace réservé du contenu 2">
            <a:extLst>
              <a:ext uri="{FF2B5EF4-FFF2-40B4-BE49-F238E27FC236}">
                <a16:creationId xmlns:a16="http://schemas.microsoft.com/office/drawing/2014/main" id="{E828E170-FA6E-40DD-A1E6-738E8F160CFC}"/>
              </a:ext>
            </a:extLst>
          </p:cNvPr>
          <p:cNvSpPr>
            <a:spLocks noGrp="1"/>
          </p:cNvSpPr>
          <p:nvPr>
            <p:ph idx="1"/>
          </p:nvPr>
        </p:nvSpPr>
        <p:spPr/>
        <p:txBody>
          <a:bodyPr>
            <a:normAutofit fontScale="47500" lnSpcReduction="20000"/>
          </a:bodyPr>
          <a:lstStyle/>
          <a:p>
            <a:r>
              <a:rPr lang="fr-FR" dirty="0"/>
              <a:t>Définition de la </a:t>
            </a:r>
            <a:r>
              <a:rPr lang="fr-FR" dirty="0" err="1"/>
              <a:t>spec</a:t>
            </a:r>
            <a:r>
              <a:rPr lang="fr-FR" dirty="0"/>
              <a:t> pour un module </a:t>
            </a:r>
          </a:p>
          <a:p>
            <a:pPr lvl="1"/>
            <a:r>
              <a:rPr lang="fr-FR" dirty="0"/>
              <a:t>Imbrication des </a:t>
            </a:r>
            <a:r>
              <a:rPr lang="fr-FR" dirty="0" err="1"/>
              <a:t>describe</a:t>
            </a:r>
            <a:endParaRPr lang="fr-FR" dirty="0"/>
          </a:p>
          <a:p>
            <a:pPr lvl="1"/>
            <a:endParaRPr lang="fr-FR" dirty="0"/>
          </a:p>
          <a:p>
            <a:pPr marL="0"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885906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61632-518C-400D-899A-3F3A6028B9C4}"/>
              </a:ext>
            </a:extLst>
          </p:cNvPr>
          <p:cNvSpPr>
            <a:spLocks noGrp="1"/>
          </p:cNvSpPr>
          <p:nvPr>
            <p:ph type="title"/>
          </p:nvPr>
        </p:nvSpPr>
        <p:spPr/>
        <p:txBody>
          <a:bodyPr/>
          <a:lstStyle/>
          <a:p>
            <a:r>
              <a:rPr lang="fr-FR" dirty="0"/>
              <a:t>Tests &amp; fonctions</a:t>
            </a:r>
          </a:p>
        </p:txBody>
      </p:sp>
      <p:sp>
        <p:nvSpPr>
          <p:cNvPr id="3" name="Espace réservé du contenu 2">
            <a:extLst>
              <a:ext uri="{FF2B5EF4-FFF2-40B4-BE49-F238E27FC236}">
                <a16:creationId xmlns:a16="http://schemas.microsoft.com/office/drawing/2014/main" id="{3AFB003F-531E-4525-9002-E2535340994D}"/>
              </a:ext>
            </a:extLst>
          </p:cNvPr>
          <p:cNvSpPr>
            <a:spLocks noGrp="1"/>
          </p:cNvSpPr>
          <p:nvPr>
            <p:ph idx="1"/>
          </p:nvPr>
        </p:nvSpPr>
        <p:spPr/>
        <p:txBody>
          <a:bodyPr>
            <a:normAutofit/>
          </a:bodyPr>
          <a:lstStyle/>
          <a:p>
            <a:r>
              <a:rPr lang="fr-FR" dirty="0"/>
              <a:t>Définir la présence d’une fonction </a:t>
            </a:r>
          </a:p>
          <a:p>
            <a:pPr marL="396875" lvl="7" indent="0">
              <a:buNone/>
            </a:pPr>
            <a:endParaRPr lang="fr-FR" dirty="0"/>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 exist'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notStrictEqual</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undefined</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'function</a:t>
            </a:r>
            <a:r>
              <a:rPr lang="en-US" b="0" dirty="0">
                <a:solidFill>
                  <a:srgbClr val="98C379"/>
                </a:solidFill>
                <a:effectLst/>
                <a:latin typeface="Consolas" panose="020B0609020204030204" pitchFamily="49" charset="0"/>
              </a:rPr>
              <a:t> </a:t>
            </a:r>
            <a:r>
              <a:rPr lang="en-US" b="0" dirty="0" err="1">
                <a:solidFill>
                  <a:srgbClr val="98C379"/>
                </a:solidFill>
                <a:effectLst/>
                <a:latin typeface="Consolas" panose="020B0609020204030204" pitchFamily="49" charset="0"/>
              </a:rPr>
              <a:t>Mylib</a:t>
            </a:r>
            <a:r>
              <a:rPr lang="en-US" b="0" dirty="0">
                <a:solidFill>
                  <a:srgbClr val="98C379"/>
                </a:solidFill>
                <a:effectLst/>
                <a:latin typeface="Consolas" panose="020B0609020204030204" pitchFamily="49" charset="0"/>
              </a:rPr>
              <a:t> wait not accessible’</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endParaRPr lang="fr-FR" dirty="0"/>
          </a:p>
          <a:p>
            <a:r>
              <a:rPr lang="fr-FR" dirty="0"/>
              <a:t>Définir le résultat à l’intérieur d’une callback</a:t>
            </a:r>
          </a:p>
          <a:p>
            <a:pPr marL="396875" lvl="7" indent="0">
              <a:buNone/>
            </a:pP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1000</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function</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p>
          <a:p>
            <a:pPr marL="396875" lvl="7" indent="0">
              <a:buNone/>
            </a:pPr>
            <a:r>
              <a:rPr lang="en-US" dirty="0">
                <a:solidFill>
                  <a:srgbClr val="ABB2BF"/>
                </a:solidFill>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strictEqual</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18</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p>
          <a:p>
            <a:pPr marL="396875" lvl="7"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0527156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21FA9-5756-4F1B-98B6-BD566279137F}"/>
              </a:ext>
            </a:extLst>
          </p:cNvPr>
          <p:cNvSpPr>
            <a:spLocks noGrp="1"/>
          </p:cNvSpPr>
          <p:nvPr>
            <p:ph type="title"/>
          </p:nvPr>
        </p:nvSpPr>
        <p:spPr/>
        <p:txBody>
          <a:bodyPr/>
          <a:lstStyle/>
          <a:p>
            <a:r>
              <a:rPr lang="fr-FR" dirty="0"/>
              <a:t>La commande Mocha</a:t>
            </a:r>
          </a:p>
        </p:txBody>
      </p:sp>
      <p:sp>
        <p:nvSpPr>
          <p:cNvPr id="3" name="Espace réservé du contenu 2">
            <a:extLst>
              <a:ext uri="{FF2B5EF4-FFF2-40B4-BE49-F238E27FC236}">
                <a16:creationId xmlns:a16="http://schemas.microsoft.com/office/drawing/2014/main" id="{39C5127B-9583-4182-BED1-533752980777}"/>
              </a:ext>
            </a:extLst>
          </p:cNvPr>
          <p:cNvSpPr>
            <a:spLocks noGrp="1"/>
          </p:cNvSpPr>
          <p:nvPr>
            <p:ph idx="1"/>
          </p:nvPr>
        </p:nvSpPr>
        <p:spPr/>
        <p:txBody>
          <a:bodyPr>
            <a:normAutofit fontScale="92500" lnSpcReduction="10000"/>
          </a:bodyPr>
          <a:lstStyle/>
          <a:p>
            <a:r>
              <a:rPr lang="fr-FR" dirty="0"/>
              <a:t>Mocha</a:t>
            </a:r>
          </a:p>
          <a:p>
            <a:pPr lvl="2"/>
            <a:r>
              <a:rPr lang="fr-FR" dirty="0"/>
              <a:t>-help</a:t>
            </a:r>
          </a:p>
          <a:p>
            <a:pPr lvl="3"/>
            <a:r>
              <a:rPr lang="fr-FR" dirty="0"/>
              <a:t>Aide de la commande</a:t>
            </a:r>
          </a:p>
          <a:p>
            <a:pPr lvl="3"/>
            <a:endParaRPr lang="fr-FR" dirty="0"/>
          </a:p>
          <a:p>
            <a:pPr lvl="2"/>
            <a:r>
              <a:rPr lang="fr-FR" dirty="0"/>
              <a:t>--</a:t>
            </a:r>
            <a:r>
              <a:rPr lang="fr-FR" dirty="0" err="1"/>
              <a:t>grep</a:t>
            </a:r>
            <a:r>
              <a:rPr lang="fr-FR" dirty="0"/>
              <a:t> ou –g contenu de </a:t>
            </a:r>
            <a:r>
              <a:rPr lang="fr-FR" dirty="0" err="1"/>
              <a:t>it</a:t>
            </a:r>
            <a:r>
              <a:rPr lang="fr-FR" dirty="0"/>
              <a:t> ou </a:t>
            </a:r>
            <a:r>
              <a:rPr lang="fr-FR" dirty="0" err="1"/>
              <a:t>describe</a:t>
            </a:r>
            <a:endParaRPr lang="fr-FR" dirty="0"/>
          </a:p>
          <a:p>
            <a:pPr lvl="3"/>
            <a:r>
              <a:rPr lang="fr-FR" dirty="0"/>
              <a:t>Limite l’exécution du test</a:t>
            </a:r>
          </a:p>
          <a:p>
            <a:pPr lvl="4"/>
            <a:r>
              <a:rPr lang="fr-FR" dirty="0"/>
              <a:t>Ex : ‘#</a:t>
            </a:r>
            <a:r>
              <a:rPr lang="fr-FR" dirty="0" err="1"/>
              <a:t>evolution</a:t>
            </a:r>
            <a:r>
              <a:rPr lang="fr-FR" dirty="0"/>
              <a:t>’  ou ‘</a:t>
            </a:r>
            <a:r>
              <a:rPr lang="fr-FR" dirty="0" err="1"/>
              <a:t>Mylib</a:t>
            </a:r>
            <a:r>
              <a:rPr lang="fr-FR" dirty="0"/>
              <a:t>’</a:t>
            </a:r>
          </a:p>
          <a:p>
            <a:pPr lvl="1"/>
            <a:endParaRPr lang="fr-FR" dirty="0"/>
          </a:p>
          <a:p>
            <a:pPr lvl="2"/>
            <a:endParaRPr lang="fr-FR" dirty="0"/>
          </a:p>
          <a:p>
            <a:pPr lvl="2"/>
            <a:r>
              <a:rPr lang="fr-FR" dirty="0"/>
              <a:t>-R reporter Name</a:t>
            </a:r>
          </a:p>
          <a:p>
            <a:pPr lvl="3"/>
            <a:r>
              <a:rPr lang="fr-FR" dirty="0"/>
              <a:t>Permet d’utiliser une méthode d’affichage pour le résultat du test </a:t>
            </a:r>
          </a:p>
          <a:p>
            <a:pPr lvl="4"/>
            <a:r>
              <a:rPr lang="fr-FR" dirty="0"/>
              <a:t>Ex : </a:t>
            </a:r>
            <a:r>
              <a:rPr lang="fr-FR" dirty="0" err="1"/>
              <a:t>list</a:t>
            </a:r>
            <a:r>
              <a:rPr lang="fr-FR" dirty="0"/>
              <a:t>, landing, …</a:t>
            </a:r>
          </a:p>
          <a:p>
            <a:pPr lvl="2"/>
            <a:r>
              <a:rPr lang="fr-FR" dirty="0"/>
              <a:t>-b </a:t>
            </a:r>
          </a:p>
          <a:p>
            <a:pPr lvl="3"/>
            <a:r>
              <a:rPr lang="fr-FR" dirty="0"/>
              <a:t>Arrêt à la première erreur </a:t>
            </a:r>
          </a:p>
        </p:txBody>
      </p:sp>
    </p:spTree>
    <p:extLst>
      <p:ext uri="{BB962C8B-B14F-4D97-AF65-F5344CB8AC3E}">
        <p14:creationId xmlns:p14="http://schemas.microsoft.com/office/powerpoint/2010/main" val="2794238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B494E7-6E29-44ED-A372-2468145A6DC4}"/>
              </a:ext>
            </a:extLst>
          </p:cNvPr>
          <p:cNvSpPr>
            <a:spLocks noGrp="1"/>
          </p:cNvSpPr>
          <p:nvPr>
            <p:ph type="title"/>
          </p:nvPr>
        </p:nvSpPr>
        <p:spPr/>
        <p:txBody>
          <a:bodyPr/>
          <a:lstStyle/>
          <a:p>
            <a:r>
              <a:rPr lang="fr-FR" dirty="0" err="1"/>
              <a:t>mocha</a:t>
            </a:r>
            <a:endParaRPr lang="fr-FR" dirty="0"/>
          </a:p>
        </p:txBody>
      </p:sp>
      <p:sp>
        <p:nvSpPr>
          <p:cNvPr id="3" name="Espace réservé du contenu 2">
            <a:extLst>
              <a:ext uri="{FF2B5EF4-FFF2-40B4-BE49-F238E27FC236}">
                <a16:creationId xmlns:a16="http://schemas.microsoft.com/office/drawing/2014/main" id="{BDDA5589-0486-4551-8C42-33A0FE873D1F}"/>
              </a:ext>
            </a:extLst>
          </p:cNvPr>
          <p:cNvSpPr>
            <a:spLocks noGrp="1"/>
          </p:cNvSpPr>
          <p:nvPr>
            <p:ph idx="1"/>
          </p:nvPr>
        </p:nvSpPr>
        <p:spPr/>
        <p:txBody>
          <a:bodyPr/>
          <a:lstStyle/>
          <a:p>
            <a:r>
              <a:rPr lang="fr-FR" dirty="0"/>
              <a:t>Déclarer des </a:t>
            </a:r>
            <a:r>
              <a:rPr lang="fr-FR" b="1" i="1" dirty="0" err="1"/>
              <a:t>it</a:t>
            </a:r>
            <a:r>
              <a:rPr lang="fr-FR" dirty="0"/>
              <a:t>(‘message’)</a:t>
            </a:r>
          </a:p>
          <a:p>
            <a:pPr lvl="2"/>
            <a:r>
              <a:rPr lang="fr-FR" dirty="0"/>
              <a:t>Pour obtenir des test prévue mais pas encore décris</a:t>
            </a:r>
          </a:p>
          <a:p>
            <a:pPr lvl="2"/>
            <a:endParaRPr lang="fr-FR" dirty="0"/>
          </a:p>
          <a:p>
            <a:r>
              <a:rPr lang="fr-FR" dirty="0"/>
              <a:t>Déclarer des </a:t>
            </a:r>
            <a:r>
              <a:rPr lang="fr-FR" b="1" i="1" dirty="0" err="1"/>
              <a:t>it.only</a:t>
            </a:r>
            <a:r>
              <a:rPr lang="fr-FR" b="1" i="1" dirty="0"/>
              <a:t>(‘</a:t>
            </a:r>
            <a:r>
              <a:rPr lang="fr-FR" sz="2000" dirty="0" err="1"/>
              <a:t>message</a:t>
            </a:r>
            <a:r>
              <a:rPr lang="fr-FR" b="1" i="1" dirty="0" err="1"/>
              <a:t>’,</a:t>
            </a:r>
            <a:r>
              <a:rPr lang="fr-FR" i="1" dirty="0" err="1"/>
              <a:t>function</a:t>
            </a:r>
            <a:r>
              <a:rPr lang="fr-FR" i="1" dirty="0"/>
              <a:t>)</a:t>
            </a:r>
          </a:p>
          <a:p>
            <a:pPr lvl="2"/>
            <a:r>
              <a:rPr lang="fr-FR" i="1" dirty="0"/>
              <a:t>Limite l’action de ce test a ce test uniquement</a:t>
            </a:r>
          </a:p>
          <a:p>
            <a:pPr lvl="2"/>
            <a:endParaRPr lang="fr-FR" i="1" dirty="0"/>
          </a:p>
          <a:p>
            <a:r>
              <a:rPr lang="fr-FR" dirty="0"/>
              <a:t>Déclarer des </a:t>
            </a:r>
            <a:r>
              <a:rPr lang="fr-FR" b="1" i="1" dirty="0" err="1"/>
              <a:t>it.skip</a:t>
            </a:r>
            <a:r>
              <a:rPr lang="fr-FR" b="1" i="1" dirty="0"/>
              <a:t>(‘</a:t>
            </a:r>
            <a:r>
              <a:rPr lang="fr-FR" sz="2000" dirty="0" err="1"/>
              <a:t>message</a:t>
            </a:r>
            <a:r>
              <a:rPr lang="fr-FR" b="1" i="1" dirty="0" err="1"/>
              <a:t>’,</a:t>
            </a:r>
            <a:r>
              <a:rPr lang="fr-FR" i="1" dirty="0" err="1"/>
              <a:t>function</a:t>
            </a:r>
            <a:r>
              <a:rPr lang="fr-FR" i="1" dirty="0"/>
              <a:t>)</a:t>
            </a:r>
          </a:p>
          <a:p>
            <a:pPr lvl="2"/>
            <a:r>
              <a:rPr lang="fr-FR" i="1" dirty="0"/>
              <a:t>N’exécute pas ce test mais signal qu’il est skip</a:t>
            </a:r>
          </a:p>
          <a:p>
            <a:pPr lvl="1"/>
            <a:endParaRPr lang="fr-FR" i="1" dirty="0"/>
          </a:p>
        </p:txBody>
      </p:sp>
    </p:spTree>
    <p:extLst>
      <p:ext uri="{BB962C8B-B14F-4D97-AF65-F5344CB8AC3E}">
        <p14:creationId xmlns:p14="http://schemas.microsoft.com/office/powerpoint/2010/main" val="165826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5ED4-761C-4B7D-A212-614473B8E9DA}"/>
              </a:ext>
            </a:extLst>
          </p:cNvPr>
          <p:cNvSpPr>
            <a:spLocks noGrp="1"/>
          </p:cNvSpPr>
          <p:nvPr>
            <p:ph type="title"/>
          </p:nvPr>
        </p:nvSpPr>
        <p:spPr/>
        <p:txBody>
          <a:bodyPr/>
          <a:lstStyle/>
          <a:p>
            <a:r>
              <a:rPr lang="fr-FR" dirty="0"/>
              <a:t>Créer des script de test</a:t>
            </a:r>
          </a:p>
        </p:txBody>
      </p:sp>
      <p:sp>
        <p:nvSpPr>
          <p:cNvPr id="3" name="Espace réservé du contenu 2">
            <a:extLst>
              <a:ext uri="{FF2B5EF4-FFF2-40B4-BE49-F238E27FC236}">
                <a16:creationId xmlns:a16="http://schemas.microsoft.com/office/drawing/2014/main" id="{22F46623-4298-49E2-96AA-6B1D52287F26}"/>
              </a:ext>
            </a:extLst>
          </p:cNvPr>
          <p:cNvSpPr>
            <a:spLocks noGrp="1"/>
          </p:cNvSpPr>
          <p:nvPr>
            <p:ph idx="1"/>
          </p:nvPr>
        </p:nvSpPr>
        <p:spPr/>
        <p:txBody>
          <a:bodyPr/>
          <a:lstStyle/>
          <a:p>
            <a:r>
              <a:rPr lang="fr-FR" dirty="0"/>
              <a:t>Dans </a:t>
            </a:r>
            <a:r>
              <a:rPr lang="fr-FR" dirty="0" err="1"/>
              <a:t>package.json</a:t>
            </a:r>
            <a:endParaRPr lang="fr-FR" dirty="0"/>
          </a:p>
          <a:p>
            <a:pPr lvl="2"/>
            <a:r>
              <a:rPr lang="fr-FR" dirty="0"/>
              <a:t>Section script</a:t>
            </a:r>
          </a:p>
          <a:p>
            <a:pPr lvl="3"/>
            <a:r>
              <a:rPr lang="fr-FR" dirty="0"/>
              <a:t>Créer une commande pour exécuter votre test</a:t>
            </a:r>
          </a:p>
          <a:p>
            <a:pPr marL="396875" lvl="7" indent="0" algn="ctr">
              <a:buNone/>
            </a:pPr>
            <a:r>
              <a:rPr lang="fr-FR" dirty="0"/>
              <a:t>"script":{ "test" : "./</a:t>
            </a:r>
            <a:r>
              <a:rPr lang="fr-FR" dirty="0" err="1"/>
              <a:t>node_modules</a:t>
            </a:r>
            <a:r>
              <a:rPr lang="fr-FR" dirty="0"/>
              <a:t>/.bin/</a:t>
            </a:r>
            <a:r>
              <a:rPr lang="fr-FR" dirty="0" err="1"/>
              <a:t>mocha</a:t>
            </a:r>
            <a:r>
              <a:rPr lang="fr-FR" dirty="0"/>
              <a:t> –R </a:t>
            </a:r>
            <a:r>
              <a:rPr lang="fr-FR" dirty="0" err="1"/>
              <a:t>list</a:t>
            </a:r>
            <a:r>
              <a:rPr lang="fr-FR" dirty="0"/>
              <a:t>" }</a:t>
            </a:r>
          </a:p>
          <a:p>
            <a:pPr lvl="3"/>
            <a:endParaRPr lang="fr-FR" dirty="0"/>
          </a:p>
          <a:p>
            <a:pPr lvl="3"/>
            <a:endParaRPr lang="fr-FR" dirty="0"/>
          </a:p>
          <a:p>
            <a:pPr lvl="3"/>
            <a:r>
              <a:rPr lang="fr-FR" dirty="0"/>
              <a:t>Créer une commande pour exécuter qu’une partie du test</a:t>
            </a:r>
          </a:p>
          <a:p>
            <a:pPr marL="396875" lvl="7" indent="0">
              <a:buNone/>
            </a:pPr>
            <a:r>
              <a:rPr lang="fr-FR" dirty="0"/>
              <a:t>"script":{</a:t>
            </a:r>
          </a:p>
          <a:p>
            <a:pPr marL="396875" lvl="7" indent="0">
              <a:buNone/>
            </a:pPr>
            <a:r>
              <a:rPr lang="fr-FR" dirty="0"/>
              <a:t>	"test": "…" ,</a:t>
            </a:r>
          </a:p>
          <a:p>
            <a:pPr marL="396875" lvl="7" indent="0">
              <a:buNone/>
            </a:pPr>
            <a:r>
              <a:rPr lang="fr-FR" dirty="0"/>
              <a:t>	 "test-</a:t>
            </a:r>
            <a:r>
              <a:rPr lang="fr-FR" dirty="0" err="1"/>
              <a:t>evolution</a:t>
            </a:r>
            <a:r>
              <a:rPr lang="fr-FR" dirty="0"/>
              <a:t>" : "./</a:t>
            </a:r>
            <a:r>
              <a:rPr lang="fr-FR" dirty="0" err="1"/>
              <a:t>node_modules</a:t>
            </a:r>
            <a:r>
              <a:rPr lang="fr-FR" dirty="0"/>
              <a:t>/.bin/</a:t>
            </a:r>
            <a:r>
              <a:rPr lang="fr-FR" dirty="0" err="1"/>
              <a:t>mocha</a:t>
            </a:r>
            <a:r>
              <a:rPr lang="fr-FR" dirty="0"/>
              <a:t> –R </a:t>
            </a:r>
            <a:r>
              <a:rPr lang="fr-FR" dirty="0" err="1"/>
              <a:t>list</a:t>
            </a:r>
            <a:r>
              <a:rPr lang="fr-FR" dirty="0"/>
              <a:t> –g ‘#</a:t>
            </a:r>
            <a:r>
              <a:rPr lang="fr-FR" dirty="0" err="1"/>
              <a:t>evolution</a:t>
            </a:r>
            <a:r>
              <a:rPr lang="fr-FR" dirty="0"/>
              <a:t>" </a:t>
            </a:r>
          </a:p>
          <a:p>
            <a:pPr marL="396875" lvl="7" indent="0">
              <a:buNone/>
            </a:pPr>
            <a:r>
              <a:rPr lang="fr-FR" dirty="0"/>
              <a:t>}</a:t>
            </a:r>
          </a:p>
          <a:p>
            <a:pPr marL="396875" lvl="7" indent="0">
              <a:buNone/>
            </a:pPr>
            <a:endParaRPr lang="fr-FR" dirty="0"/>
          </a:p>
          <a:p>
            <a:pPr marL="1371600" lvl="3" indent="0">
              <a:buNone/>
            </a:pPr>
            <a:endParaRPr lang="fr-FR" dirty="0"/>
          </a:p>
        </p:txBody>
      </p:sp>
    </p:spTree>
    <p:extLst>
      <p:ext uri="{BB962C8B-B14F-4D97-AF65-F5344CB8AC3E}">
        <p14:creationId xmlns:p14="http://schemas.microsoft.com/office/powerpoint/2010/main" val="5917233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53B97-8BA8-466E-B277-64EF5B551B52}"/>
              </a:ext>
            </a:extLst>
          </p:cNvPr>
          <p:cNvSpPr>
            <a:spLocks noGrp="1"/>
          </p:cNvSpPr>
          <p:nvPr>
            <p:ph type="title"/>
          </p:nvPr>
        </p:nvSpPr>
        <p:spPr/>
        <p:txBody>
          <a:bodyPr/>
          <a:lstStyle/>
          <a:p>
            <a:r>
              <a:rPr lang="fr-FR" dirty="0"/>
              <a:t>Mocha et l’async</a:t>
            </a:r>
          </a:p>
        </p:txBody>
      </p:sp>
      <p:sp>
        <p:nvSpPr>
          <p:cNvPr id="3" name="Espace réservé du contenu 2">
            <a:extLst>
              <a:ext uri="{FF2B5EF4-FFF2-40B4-BE49-F238E27FC236}">
                <a16:creationId xmlns:a16="http://schemas.microsoft.com/office/drawing/2014/main" id="{36BAFC2C-57AD-4FE3-B439-517C04BFC8DC}"/>
              </a:ext>
            </a:extLst>
          </p:cNvPr>
          <p:cNvSpPr>
            <a:spLocks noGrp="1"/>
          </p:cNvSpPr>
          <p:nvPr>
            <p:ph idx="1"/>
          </p:nvPr>
        </p:nvSpPr>
        <p:spPr/>
        <p:txBody>
          <a:bodyPr/>
          <a:lstStyle/>
          <a:p>
            <a:r>
              <a:rPr lang="fr-FR" dirty="0"/>
              <a:t>Les </a:t>
            </a:r>
            <a:r>
              <a:rPr lang="fr-FR" dirty="0" err="1"/>
              <a:t>before</a:t>
            </a:r>
            <a:r>
              <a:rPr lang="fr-FR" dirty="0"/>
              <a:t> / </a:t>
            </a:r>
            <a:r>
              <a:rPr lang="fr-FR" dirty="0" err="1"/>
              <a:t>after</a:t>
            </a:r>
            <a:endParaRPr lang="fr-FR" dirty="0"/>
          </a:p>
          <a:p>
            <a:endParaRPr lang="fr-FR" dirty="0"/>
          </a:p>
          <a:p>
            <a:pPr lvl="1"/>
            <a:r>
              <a:rPr lang="fr-FR" dirty="0" err="1"/>
              <a:t>before</a:t>
            </a:r>
            <a:r>
              <a:rPr lang="fr-FR" i="1" dirty="0"/>
              <a:t>(function</a:t>
            </a:r>
            <a:r>
              <a:rPr lang="fr-FR" dirty="0"/>
              <a:t>)</a:t>
            </a:r>
          </a:p>
          <a:p>
            <a:pPr lvl="2"/>
            <a:r>
              <a:rPr lang="fr-FR" dirty="0"/>
              <a:t>Exécuter avant le démarrage de la batterie de test</a:t>
            </a:r>
          </a:p>
          <a:p>
            <a:pPr lvl="3"/>
            <a:r>
              <a:rPr lang="fr-FR" dirty="0" err="1"/>
              <a:t>beforeEach</a:t>
            </a:r>
            <a:r>
              <a:rPr lang="fr-FR" dirty="0"/>
              <a:t> </a:t>
            </a:r>
            <a:r>
              <a:rPr lang="fr-FR" dirty="0" err="1"/>
              <a:t>demarrer</a:t>
            </a:r>
            <a:r>
              <a:rPr lang="fr-FR" dirty="0"/>
              <a:t> avant chaque sections</a:t>
            </a:r>
          </a:p>
          <a:p>
            <a:pPr lvl="1"/>
            <a:endParaRPr lang="fr-FR" i="1" dirty="0"/>
          </a:p>
          <a:p>
            <a:pPr lvl="1"/>
            <a:endParaRPr lang="fr-FR" i="1" dirty="0"/>
          </a:p>
          <a:p>
            <a:pPr lvl="1"/>
            <a:r>
              <a:rPr lang="fr-FR" dirty="0" err="1"/>
              <a:t>after</a:t>
            </a:r>
            <a:r>
              <a:rPr lang="fr-FR" dirty="0"/>
              <a:t>(</a:t>
            </a:r>
            <a:r>
              <a:rPr lang="fr-FR" i="1" dirty="0"/>
              <a:t>function</a:t>
            </a:r>
            <a:r>
              <a:rPr lang="fr-FR" dirty="0"/>
              <a:t>)</a:t>
            </a:r>
            <a:endParaRPr lang="fr-FR" i="1" dirty="0"/>
          </a:p>
          <a:p>
            <a:pPr lvl="2"/>
            <a:r>
              <a:rPr lang="fr-FR" i="1" dirty="0"/>
              <a:t>Exécuter après la batterie de test</a:t>
            </a:r>
          </a:p>
          <a:p>
            <a:pPr lvl="3"/>
            <a:r>
              <a:rPr lang="fr-FR" i="1" dirty="0" err="1"/>
              <a:t>afterEach</a:t>
            </a:r>
            <a:r>
              <a:rPr lang="fr-FR" i="1" dirty="0"/>
              <a:t> </a:t>
            </a:r>
            <a:endParaRPr lang="fr-FR" dirty="0"/>
          </a:p>
        </p:txBody>
      </p:sp>
    </p:spTree>
    <p:extLst>
      <p:ext uri="{BB962C8B-B14F-4D97-AF65-F5344CB8AC3E}">
        <p14:creationId xmlns:p14="http://schemas.microsoft.com/office/powerpoint/2010/main" val="1979688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EA90D-E3E1-44C2-AAB7-C76B8F49653D}"/>
              </a:ext>
            </a:extLst>
          </p:cNvPr>
          <p:cNvSpPr>
            <a:spLocks noGrp="1"/>
          </p:cNvSpPr>
          <p:nvPr>
            <p:ph type="title"/>
          </p:nvPr>
        </p:nvSpPr>
        <p:spPr/>
        <p:txBody>
          <a:bodyPr/>
          <a:lstStyle/>
          <a:p>
            <a:r>
              <a:rPr lang="fr-FR" dirty="0"/>
              <a:t>Etendre les assertions </a:t>
            </a:r>
          </a:p>
        </p:txBody>
      </p:sp>
      <p:sp>
        <p:nvSpPr>
          <p:cNvPr id="3" name="Espace réservé du contenu 2">
            <a:extLst>
              <a:ext uri="{FF2B5EF4-FFF2-40B4-BE49-F238E27FC236}">
                <a16:creationId xmlns:a16="http://schemas.microsoft.com/office/drawing/2014/main" id="{0A406DCE-397F-45E6-96C5-5A1298B97737}"/>
              </a:ext>
            </a:extLst>
          </p:cNvPr>
          <p:cNvSpPr>
            <a:spLocks noGrp="1"/>
          </p:cNvSpPr>
          <p:nvPr>
            <p:ph idx="1"/>
          </p:nvPr>
        </p:nvSpPr>
        <p:spPr/>
        <p:txBody>
          <a:bodyPr>
            <a:normAutofit lnSpcReduction="10000"/>
          </a:bodyPr>
          <a:lstStyle/>
          <a:p>
            <a:r>
              <a:rPr lang="fr-FR" dirty="0"/>
              <a:t>La librairie chai</a:t>
            </a:r>
          </a:p>
          <a:p>
            <a:pPr lvl="2"/>
            <a:r>
              <a:rPr lang="fr-FR" dirty="0"/>
              <a:t>Des </a:t>
            </a:r>
            <a:r>
              <a:rPr lang="fr-FR" dirty="0" err="1"/>
              <a:t>assert</a:t>
            </a:r>
            <a:r>
              <a:rPr lang="fr-FR" dirty="0"/>
              <a:t> plus avancé</a:t>
            </a:r>
          </a:p>
          <a:p>
            <a:pPr lvl="1"/>
            <a:r>
              <a:rPr lang="fr-FR" dirty="0"/>
              <a:t>Installation</a:t>
            </a:r>
          </a:p>
          <a:p>
            <a:pPr marL="396875" lvl="7" indent="0">
              <a:buNone/>
            </a:pPr>
            <a:r>
              <a:rPr lang="fr-FR" dirty="0"/>
              <a:t>npm i –save-dev chai</a:t>
            </a:r>
          </a:p>
          <a:p>
            <a:pPr lvl="1"/>
            <a:r>
              <a:rPr lang="fr-FR" dirty="0"/>
              <a:t>Usage </a:t>
            </a:r>
          </a:p>
          <a:p>
            <a:pPr marL="396875" lvl="7" indent="0">
              <a:buNone/>
            </a:pPr>
            <a:r>
              <a:rPr lang="fr-FR" dirty="0"/>
              <a:t>var asset = require(‘chai’).</a:t>
            </a:r>
            <a:r>
              <a:rPr lang="fr-FR" dirty="0" err="1"/>
              <a:t>assert</a:t>
            </a:r>
            <a:endParaRPr lang="fr-FR" dirty="0"/>
          </a:p>
          <a:p>
            <a:pPr lvl="1"/>
            <a:endParaRPr lang="fr-FR" dirty="0"/>
          </a:p>
          <a:p>
            <a:pPr lvl="1"/>
            <a:r>
              <a:rPr lang="fr-FR" dirty="0"/>
              <a:t>Plus de fonctions d’</a:t>
            </a:r>
            <a:r>
              <a:rPr lang="fr-FR" dirty="0" err="1"/>
              <a:t>assert</a:t>
            </a:r>
            <a:endParaRPr lang="fr-FR" dirty="0"/>
          </a:p>
          <a:p>
            <a:pPr lvl="2"/>
            <a:r>
              <a:rPr lang="fr-FR" dirty="0" err="1"/>
              <a:t>IsFunction</a:t>
            </a:r>
            <a:r>
              <a:rPr lang="fr-FR" dirty="0"/>
              <a:t>(</a:t>
            </a:r>
            <a:r>
              <a:rPr lang="fr-FR" dirty="0" err="1"/>
              <a:t>Mylib.wait</a:t>
            </a:r>
            <a:r>
              <a:rPr lang="fr-FR" dirty="0"/>
              <a:t>)</a:t>
            </a:r>
          </a:p>
          <a:p>
            <a:pPr lvl="2"/>
            <a:r>
              <a:rPr lang="fr-FR" dirty="0" err="1"/>
              <a:t>isTrue</a:t>
            </a:r>
            <a:r>
              <a:rPr lang="fr-FR" dirty="0"/>
              <a:t>(value), ... </a:t>
            </a:r>
          </a:p>
          <a:p>
            <a:pPr lvl="2"/>
            <a:endParaRPr lang="fr-FR" dirty="0"/>
          </a:p>
          <a:p>
            <a:r>
              <a:rPr lang="fr-FR" dirty="0">
                <a:hlinkClick r:id="rId2"/>
              </a:rPr>
              <a:t>http://chaijs.com</a:t>
            </a:r>
            <a:endParaRPr lang="fr-FR" dirty="0"/>
          </a:p>
          <a:p>
            <a:endParaRPr lang="fr-FR" dirty="0"/>
          </a:p>
        </p:txBody>
      </p:sp>
    </p:spTree>
    <p:extLst>
      <p:ext uri="{BB962C8B-B14F-4D97-AF65-F5344CB8AC3E}">
        <p14:creationId xmlns:p14="http://schemas.microsoft.com/office/powerpoint/2010/main" val="3378492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5CDFD-2C08-45EF-8995-1D768B06CE6B}"/>
              </a:ext>
            </a:extLst>
          </p:cNvPr>
          <p:cNvSpPr>
            <a:spLocks noGrp="1"/>
          </p:cNvSpPr>
          <p:nvPr>
            <p:ph type="title"/>
          </p:nvPr>
        </p:nvSpPr>
        <p:spPr/>
        <p:txBody>
          <a:bodyPr/>
          <a:lstStyle/>
          <a:p>
            <a:r>
              <a:rPr lang="fr-FR" dirty="0"/>
              <a:t>L’approche </a:t>
            </a:r>
            <a:r>
              <a:rPr lang="fr-FR" dirty="0" err="1"/>
              <a:t>should</a:t>
            </a:r>
            <a:r>
              <a:rPr lang="fr-FR" dirty="0"/>
              <a:t> </a:t>
            </a:r>
            <a:r>
              <a:rPr lang="fr-FR" dirty="0" err="1"/>
              <a:t>expected</a:t>
            </a:r>
            <a:endParaRPr lang="fr-FR" dirty="0"/>
          </a:p>
        </p:txBody>
      </p:sp>
      <p:sp>
        <p:nvSpPr>
          <p:cNvPr id="3" name="Espace réservé du contenu 2">
            <a:extLst>
              <a:ext uri="{FF2B5EF4-FFF2-40B4-BE49-F238E27FC236}">
                <a16:creationId xmlns:a16="http://schemas.microsoft.com/office/drawing/2014/main" id="{CC410152-A2F6-40CD-9ADE-68A36661D102}"/>
              </a:ext>
            </a:extLst>
          </p:cNvPr>
          <p:cNvSpPr>
            <a:spLocks noGrp="1"/>
          </p:cNvSpPr>
          <p:nvPr>
            <p:ph idx="1"/>
          </p:nvPr>
        </p:nvSpPr>
        <p:spPr/>
        <p:txBody>
          <a:bodyPr/>
          <a:lstStyle/>
          <a:p>
            <a:r>
              <a:rPr lang="fr-FR" dirty="0"/>
              <a:t>Grace à require(‘chai’).</a:t>
            </a:r>
            <a:r>
              <a:rPr lang="fr-FR" dirty="0" err="1"/>
              <a:t>should</a:t>
            </a:r>
            <a:endParaRPr lang="fr-FR" dirty="0"/>
          </a:p>
          <a:p>
            <a:pPr lvl="2"/>
            <a:r>
              <a:rPr lang="fr-FR" dirty="0"/>
              <a:t>Tous les objets possèdent la </a:t>
            </a:r>
            <a:r>
              <a:rPr lang="fr-FR" dirty="0" err="1"/>
              <a:t>methode</a:t>
            </a:r>
            <a:r>
              <a:rPr lang="fr-FR" dirty="0"/>
              <a:t> </a:t>
            </a:r>
            <a:r>
              <a:rPr lang="fr-FR" dirty="0" err="1"/>
              <a:t>should</a:t>
            </a:r>
            <a:endParaRPr lang="fr-FR" dirty="0"/>
          </a:p>
          <a:p>
            <a:pPr lvl="4"/>
            <a:r>
              <a:rPr lang="fr-FR" dirty="0"/>
              <a:t>Qui lui-même possède </a:t>
            </a:r>
            <a:r>
              <a:rPr lang="fr-FR" dirty="0" err="1"/>
              <a:t>be</a:t>
            </a:r>
            <a:r>
              <a:rPr lang="fr-FR" dirty="0"/>
              <a:t>, </a:t>
            </a:r>
            <a:r>
              <a:rPr lang="fr-FR" dirty="0" err="1"/>
              <a:t>equal</a:t>
            </a:r>
            <a:r>
              <a:rPr lang="fr-FR" dirty="0"/>
              <a:t>, have …</a:t>
            </a:r>
          </a:p>
          <a:p>
            <a:pPr lvl="4"/>
            <a:endParaRPr lang="fr-FR" dirty="0"/>
          </a:p>
          <a:p>
            <a:r>
              <a:rPr lang="fr-FR" dirty="0"/>
              <a:t>Grace à require(‘chai’).</a:t>
            </a:r>
            <a:r>
              <a:rPr lang="fr-FR" dirty="0" err="1"/>
              <a:t>expected</a:t>
            </a:r>
            <a:endParaRPr lang="fr-FR" dirty="0"/>
          </a:p>
          <a:p>
            <a:pPr lvl="2"/>
            <a:r>
              <a:rPr lang="fr-FR" dirty="0"/>
              <a:t>La fonction </a:t>
            </a:r>
            <a:r>
              <a:rPr lang="fr-FR" dirty="0" err="1"/>
              <a:t>expected</a:t>
            </a:r>
            <a:r>
              <a:rPr lang="fr-FR" dirty="0"/>
              <a:t>( </a:t>
            </a:r>
            <a:r>
              <a:rPr lang="fr-FR" dirty="0" err="1"/>
              <a:t>obj</a:t>
            </a:r>
            <a:r>
              <a:rPr lang="fr-FR" dirty="0"/>
              <a:t> ).to</a:t>
            </a:r>
          </a:p>
          <a:p>
            <a:pPr lvl="4"/>
            <a:r>
              <a:rPr lang="fr-FR" dirty="0"/>
              <a:t>Qui fournit lui aussi sont lot de comparatifs</a:t>
            </a:r>
          </a:p>
          <a:p>
            <a:pPr lvl="4"/>
            <a:endParaRPr lang="fr-FR" dirty="0"/>
          </a:p>
          <a:p>
            <a:r>
              <a:rPr lang="fr-FR" dirty="0">
                <a:hlinkClick r:id="rId2"/>
              </a:rPr>
              <a:t>https://www.chaijs.com/guide/styles/</a:t>
            </a:r>
            <a:endParaRPr lang="fr-FR" dirty="0"/>
          </a:p>
          <a:p>
            <a:endParaRPr lang="fr-FR" dirty="0"/>
          </a:p>
        </p:txBody>
      </p:sp>
    </p:spTree>
    <p:extLst>
      <p:ext uri="{BB962C8B-B14F-4D97-AF65-F5344CB8AC3E}">
        <p14:creationId xmlns:p14="http://schemas.microsoft.com/office/powerpoint/2010/main" val="3997156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a:bodyPr>
          <a:lstStyle/>
          <a:p>
            <a:pPr lvl="1"/>
            <a:r>
              <a:rPr lang="fr-FR" dirty="0"/>
              <a:t>Chrome </a:t>
            </a:r>
            <a:r>
              <a:rPr lang="fr-FR" dirty="0" err="1"/>
              <a:t>Devtools</a:t>
            </a:r>
            <a:r>
              <a:rPr lang="fr-FR" dirty="0"/>
              <a:t>, Firefox </a:t>
            </a:r>
            <a:r>
              <a:rPr lang="fr-FR" dirty="0" err="1"/>
              <a:t>Developper</a:t>
            </a:r>
            <a:r>
              <a:rPr lang="fr-FR" dirty="0"/>
              <a:t>, Node-debug</a:t>
            </a:r>
          </a:p>
          <a:p>
            <a:pPr lvl="1"/>
            <a:r>
              <a:rPr lang="fr-FR" dirty="0"/>
              <a:t>Gérer les messages d'erreur client en production.</a:t>
            </a:r>
          </a:p>
          <a:p>
            <a:r>
              <a:rPr lang="fr-FR" dirty="0"/>
              <a:t>Tests </a:t>
            </a:r>
            <a:r>
              <a:rPr lang="fr-FR" dirty="0" err="1"/>
              <a:t>multinavigateurs</a:t>
            </a:r>
            <a:endParaRPr lang="fr-FR" dirty="0"/>
          </a:p>
          <a:p>
            <a:pPr lvl="1"/>
            <a:r>
              <a:rPr lang="fr-FR" dirty="0"/>
              <a:t>Stockage des tests.</a:t>
            </a:r>
          </a:p>
          <a:p>
            <a:pPr lvl="1"/>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pPr lvl="1"/>
            <a:r>
              <a:rPr lang="fr-FR" dirty="0"/>
              <a:t>Tests de performance et de charge.</a:t>
            </a:r>
          </a:p>
          <a:p>
            <a:endParaRPr lang="fr-FR" dirty="0"/>
          </a:p>
        </p:txBody>
      </p:sp>
    </p:spTree>
    <p:extLst>
      <p:ext uri="{BB962C8B-B14F-4D97-AF65-F5344CB8AC3E}">
        <p14:creationId xmlns:p14="http://schemas.microsoft.com/office/powerpoint/2010/main" val="255158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675"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4152189" y="3419811"/>
            <a:ext cx="1428743" cy="52863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518593" y="2271130"/>
            <a:ext cx="1671642" cy="5920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5816891" y="4385247"/>
            <a:ext cx="1946673" cy="1023950"/>
          </a:xfrm>
          <a:prstGeom prst="rect">
            <a:avLst/>
          </a:prstGeom>
          <a:noFill/>
          <a:ln w="9525">
            <a:noFill/>
            <a:miter lim="800000"/>
            <a:headEnd/>
            <a:tailEnd/>
          </a:ln>
          <a:effectLst/>
        </p:spPr>
      </p:pic>
      <p:grpSp>
        <p:nvGrpSpPr>
          <p:cNvPr id="8" name="Groupe 9"/>
          <p:cNvGrpSpPr/>
          <p:nvPr/>
        </p:nvGrpSpPr>
        <p:grpSpPr>
          <a:xfrm flipH="1">
            <a:off x="7463641" y="2162159"/>
            <a:ext cx="1864082" cy="1676427"/>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8"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2337828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BEAE38F-A3D0-4CF6-983F-0F11776C39AA}"/>
              </a:ext>
            </a:extLst>
          </p:cNvPr>
          <p:cNvSpPr>
            <a:spLocks noGrp="1"/>
          </p:cNvSpPr>
          <p:nvPr>
            <p:ph type="title"/>
          </p:nvPr>
        </p:nvSpPr>
        <p:spPr/>
        <p:txBody>
          <a:bodyPr/>
          <a:lstStyle/>
          <a:p>
            <a:r>
              <a:rPr lang="fr-FR" dirty="0"/>
              <a:t>Echange de données, interactions</a:t>
            </a:r>
          </a:p>
        </p:txBody>
      </p:sp>
      <p:sp>
        <p:nvSpPr>
          <p:cNvPr id="5" name="Espace réservé du texte 4">
            <a:extLst>
              <a:ext uri="{FF2B5EF4-FFF2-40B4-BE49-F238E27FC236}">
                <a16:creationId xmlns:a16="http://schemas.microsoft.com/office/drawing/2014/main" id="{F3CC7A50-B124-4E21-A257-8597FC2B3F0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94739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a:bodyPr>
          <a:lstStyle/>
          <a:p>
            <a:r>
              <a:rPr lang="fr-FR" dirty="0"/>
              <a:t>Solutions de stockage embarqué de données : SQLite, </a:t>
            </a:r>
            <a:r>
              <a:rPr lang="fr-FR" dirty="0" err="1"/>
              <a:t>LocalStorage</a:t>
            </a:r>
            <a:r>
              <a:rPr lang="fr-FR" dirty="0"/>
              <a:t>, Cookies.</a:t>
            </a:r>
          </a:p>
          <a:p>
            <a:r>
              <a:rPr lang="fr-FR" dirty="0"/>
              <a:t>Compenser les latences de communication.</a:t>
            </a:r>
          </a:p>
          <a:p>
            <a:r>
              <a:rPr lang="fr-FR" dirty="0"/>
              <a:t>JSON Web </a:t>
            </a:r>
            <a:r>
              <a:rPr lang="fr-FR" dirty="0" err="1"/>
              <a:t>Token</a:t>
            </a:r>
            <a:r>
              <a:rPr lang="fr-FR" dirty="0"/>
              <a:t>, sécuriser les échanges.</a:t>
            </a:r>
          </a:p>
          <a:p>
            <a:r>
              <a:rPr lang="fr-FR" dirty="0" err="1"/>
              <a:t>XMLHttpRequest</a:t>
            </a:r>
            <a:r>
              <a:rPr lang="fr-FR" dirty="0"/>
              <a:t>, API </a:t>
            </a:r>
            <a:r>
              <a:rPr lang="fr-FR" dirty="0" err="1"/>
              <a:t>fetch</a:t>
            </a:r>
            <a:r>
              <a:rPr lang="fr-FR" dirty="0"/>
              <a:t>, consommation de services distants.</a:t>
            </a:r>
          </a:p>
          <a:p>
            <a:r>
              <a:rPr lang="fr-FR" dirty="0"/>
              <a:t>Serveur JavaScript Node.js.</a:t>
            </a:r>
          </a:p>
          <a:p>
            <a:endParaRPr lang="fr-FR" dirty="0"/>
          </a:p>
        </p:txBody>
      </p:sp>
    </p:spTree>
    <p:extLst>
      <p:ext uri="{BB962C8B-B14F-4D97-AF65-F5344CB8AC3E}">
        <p14:creationId xmlns:p14="http://schemas.microsoft.com/office/powerpoint/2010/main" val="13030009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DAECB42-B702-4C33-B1DE-7B5A0CBA5E81}"/>
              </a:ext>
            </a:extLst>
          </p:cNvPr>
          <p:cNvSpPr>
            <a:spLocks noGrp="1"/>
          </p:cNvSpPr>
          <p:nvPr>
            <p:ph type="title"/>
          </p:nvPr>
        </p:nvSpPr>
        <p:spPr/>
        <p:txBody>
          <a:bodyPr/>
          <a:lstStyle/>
          <a:p>
            <a:r>
              <a:rPr lang="fr-FR" dirty="0"/>
              <a:t>L’event online</a:t>
            </a:r>
          </a:p>
        </p:txBody>
      </p:sp>
      <p:sp>
        <p:nvSpPr>
          <p:cNvPr id="5" name="Espace réservé du contenu 4">
            <a:extLst>
              <a:ext uri="{FF2B5EF4-FFF2-40B4-BE49-F238E27FC236}">
                <a16:creationId xmlns:a16="http://schemas.microsoft.com/office/drawing/2014/main" id="{C22D6A20-D37B-43C1-833F-3884ACBA340B}"/>
              </a:ext>
            </a:extLst>
          </p:cNvPr>
          <p:cNvSpPr>
            <a:spLocks noGrp="1"/>
          </p:cNvSpPr>
          <p:nvPr>
            <p:ph idx="1"/>
          </p:nvPr>
        </p:nvSpPr>
        <p:spPr/>
        <p:txBody>
          <a:bodyPr/>
          <a:lstStyle/>
          <a:p>
            <a:r>
              <a:rPr lang="fr-FR" dirty="0"/>
              <a:t>Connaitre l’état de connexion au réseau</a:t>
            </a:r>
          </a:p>
          <a:p>
            <a:pPr lvl="2"/>
            <a:r>
              <a:rPr lang="fr-FR" dirty="0"/>
              <a:t>Etat de la carte pas état de la connexion</a:t>
            </a:r>
          </a:p>
          <a:p>
            <a:pPr lvl="7"/>
            <a:r>
              <a:rPr lang="fr-FR" dirty="0"/>
              <a:t>Online.js</a:t>
            </a:r>
          </a:p>
          <a:p>
            <a:pPr marL="396875" lvl="7" indent="0" algn="ctr">
              <a:buNone/>
            </a:pPr>
            <a:r>
              <a:rPr lang="fr-FR" dirty="0" err="1"/>
              <a:t>window.navigator.onLine</a:t>
            </a:r>
            <a:r>
              <a:rPr lang="fr-FR" dirty="0"/>
              <a:t> ou </a:t>
            </a:r>
            <a:r>
              <a:rPr lang="fr-FR" dirty="0" err="1"/>
              <a:t>navigator.onLine</a:t>
            </a:r>
            <a:endParaRPr lang="fr-FR" dirty="0"/>
          </a:p>
          <a:p>
            <a:endParaRPr lang="fr-FR" dirty="0"/>
          </a:p>
          <a:p>
            <a:endParaRPr lang="fr-FR" dirty="0"/>
          </a:p>
          <a:p>
            <a:r>
              <a:rPr lang="fr-FR" dirty="0"/>
              <a:t>Un event permet de gérer le changement d’état</a:t>
            </a:r>
          </a:p>
          <a:p>
            <a:pPr lvl="7"/>
            <a:r>
              <a:rPr lang="fr-FR" dirty="0"/>
              <a:t>changeState.js</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'offline'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dirty="0">
                <a:solidFill>
                  <a:srgbClr val="98C379"/>
                </a:solidFill>
                <a:latin typeface="Consolas" panose="020B0609020204030204" pitchFamily="49" charset="0"/>
              </a:rPr>
              <a:t>'</a:t>
            </a:r>
            <a:r>
              <a:rPr lang="fr-FR" b="0" dirty="0">
                <a:solidFill>
                  <a:srgbClr val="98C379"/>
                </a:solidFill>
                <a:effectLst/>
                <a:latin typeface="Consolas" panose="020B0609020204030204" pitchFamily="49" charset="0"/>
              </a:rPr>
              <a:t>online'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endParaRPr lang="fr-FR" dirty="0"/>
          </a:p>
        </p:txBody>
      </p:sp>
    </p:spTree>
    <p:extLst>
      <p:ext uri="{BB962C8B-B14F-4D97-AF65-F5344CB8AC3E}">
        <p14:creationId xmlns:p14="http://schemas.microsoft.com/office/powerpoint/2010/main" val="21001607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F9CD7-ECFF-4806-97DB-82F3E5578704}"/>
              </a:ext>
            </a:extLst>
          </p:cNvPr>
          <p:cNvSpPr>
            <a:spLocks noGrp="1"/>
          </p:cNvSpPr>
          <p:nvPr>
            <p:ph type="title"/>
          </p:nvPr>
        </p:nvSpPr>
        <p:spPr/>
        <p:txBody>
          <a:bodyPr/>
          <a:lstStyle/>
          <a:p>
            <a:r>
              <a:rPr lang="fr-FR" dirty="0" err="1"/>
              <a:t>localstorage</a:t>
            </a:r>
            <a:endParaRPr lang="fr-FR" dirty="0"/>
          </a:p>
        </p:txBody>
      </p:sp>
      <p:sp>
        <p:nvSpPr>
          <p:cNvPr id="3" name="Espace réservé du contenu 2">
            <a:extLst>
              <a:ext uri="{FF2B5EF4-FFF2-40B4-BE49-F238E27FC236}">
                <a16:creationId xmlns:a16="http://schemas.microsoft.com/office/drawing/2014/main" id="{A61FEAFD-F031-4302-ACFF-6F58D743AFF1}"/>
              </a:ext>
            </a:extLst>
          </p:cNvPr>
          <p:cNvSpPr>
            <a:spLocks noGrp="1"/>
          </p:cNvSpPr>
          <p:nvPr>
            <p:ph idx="1"/>
          </p:nvPr>
        </p:nvSpPr>
        <p:spPr/>
        <p:txBody>
          <a:bodyPr>
            <a:normAutofit/>
          </a:bodyPr>
          <a:lstStyle/>
          <a:p>
            <a:r>
              <a:rPr lang="fr-FR" dirty="0"/>
              <a:t>Un stockage persistant dans le navigateur</a:t>
            </a:r>
          </a:p>
          <a:p>
            <a:r>
              <a:rPr lang="fr-FR" dirty="0"/>
              <a:t>Un couple propriété / valeurs</a:t>
            </a:r>
          </a:p>
          <a:p>
            <a:pPr lvl="1"/>
            <a:r>
              <a:rPr lang="fr-FR" dirty="0" err="1"/>
              <a:t>setItem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setItem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'Tom'</a:t>
            </a:r>
            <a:r>
              <a:rPr lang="fr-FR" sz="2400" b="0" dirty="0">
                <a:solidFill>
                  <a:srgbClr val="ABB2BF"/>
                </a:solidFill>
                <a:effectLst/>
                <a:latin typeface="Consolas" panose="020B0609020204030204" pitchFamily="49" charset="0"/>
              </a:rPr>
              <a:t>);</a:t>
            </a:r>
            <a:endParaRPr lang="fr-FR" sz="2400" dirty="0"/>
          </a:p>
          <a:p>
            <a:pPr lvl="1"/>
            <a:r>
              <a:rPr lang="fr-FR" dirty="0" err="1"/>
              <a:t>getItem</a:t>
            </a:r>
            <a:endParaRPr lang="fr-FR" dirty="0"/>
          </a:p>
          <a:p>
            <a:pPr marL="457200" lvl="1" indent="0" algn="ctr">
              <a:buNone/>
            </a:pPr>
            <a:r>
              <a:rPr lang="fr-FR" sz="2400" b="0"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cat</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getItem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dirty="0"/>
          </a:p>
          <a:p>
            <a:pPr lvl="1"/>
            <a:r>
              <a:rPr lang="fr-FR" dirty="0" err="1"/>
              <a:t>removeItem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removeItem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sz="2400" dirty="0"/>
          </a:p>
          <a:p>
            <a:pPr lvl="1"/>
            <a:r>
              <a:rPr lang="fr-FR" dirty="0"/>
              <a:t>Clear</a:t>
            </a:r>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clear</a:t>
            </a:r>
            <a:r>
              <a:rPr lang="fr-FR" sz="2400" b="0" dirty="0">
                <a:solidFill>
                  <a:srgbClr val="ABB2BF"/>
                </a:solidFill>
                <a:effectLst/>
                <a:latin typeface="Consolas" panose="020B0609020204030204" pitchFamily="49" charset="0"/>
              </a:rPr>
              <a:t>();</a:t>
            </a:r>
          </a:p>
          <a:p>
            <a:pPr lvl="1"/>
            <a:endParaRPr lang="fr-FR" dirty="0"/>
          </a:p>
        </p:txBody>
      </p:sp>
      <p:pic>
        <p:nvPicPr>
          <p:cNvPr id="5" name="Image 4">
            <a:extLst>
              <a:ext uri="{FF2B5EF4-FFF2-40B4-BE49-F238E27FC236}">
                <a16:creationId xmlns:a16="http://schemas.microsoft.com/office/drawing/2014/main" id="{065D8DF2-8645-42D2-80EC-850E2BCB514B}"/>
              </a:ext>
            </a:extLst>
          </p:cNvPr>
          <p:cNvPicPr>
            <a:picLocks noChangeAspect="1"/>
          </p:cNvPicPr>
          <p:nvPr/>
        </p:nvPicPr>
        <p:blipFill>
          <a:blip r:embed="rId3" cstate="print"/>
          <a:stretch>
            <a:fillRect/>
          </a:stretch>
        </p:blipFill>
        <p:spPr>
          <a:xfrm>
            <a:off x="5641008" y="1730240"/>
            <a:ext cx="3087072" cy="978680"/>
          </a:xfrm>
          <a:prstGeom prst="rect">
            <a:avLst/>
          </a:prstGeom>
        </p:spPr>
      </p:pic>
    </p:spTree>
    <p:extLst>
      <p:ext uri="{BB962C8B-B14F-4D97-AF65-F5344CB8AC3E}">
        <p14:creationId xmlns:p14="http://schemas.microsoft.com/office/powerpoint/2010/main" val="3739754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a:xfrm>
            <a:off x="285720" y="1124744"/>
            <a:ext cx="8572560" cy="5286412"/>
          </a:xfrm>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a:t>Suppr. à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L’API </a:t>
            </a:r>
            <a:r>
              <a:rPr lang="fr-FR" dirty="0" err="1"/>
              <a:t>webSQL</a:t>
            </a:r>
            <a:r>
              <a:rPr lang="fr-FR" dirty="0"/>
              <a:t> propose une base de données embarquée dans le navigateur :</a:t>
            </a:r>
          </a:p>
          <a:p>
            <a:pPr lvl="2"/>
            <a:r>
              <a:rPr lang="fr-FR" dirty="0"/>
              <a:t>Basé sur le standard SQLite</a:t>
            </a:r>
          </a:p>
          <a:p>
            <a:pPr lvl="1"/>
            <a:endParaRPr lang="fr-FR" dirty="0"/>
          </a:p>
          <a:p>
            <a:pPr lvl="1"/>
            <a:r>
              <a:rPr lang="fr-FR" dirty="0"/>
              <a:t>Le SQL un langage de requêtage de base de données</a:t>
            </a:r>
          </a:p>
        </p:txBody>
      </p:sp>
    </p:spTree>
    <p:extLst>
      <p:ext uri="{BB962C8B-B14F-4D97-AF65-F5344CB8AC3E}">
        <p14:creationId xmlns:p14="http://schemas.microsoft.com/office/powerpoint/2010/main" val="900338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88B5-767A-481B-B546-568F273E36E6}"/>
              </a:ext>
            </a:extLst>
          </p:cNvPr>
          <p:cNvSpPr>
            <a:spLocks noGrp="1"/>
          </p:cNvSpPr>
          <p:nvPr>
            <p:ph type="title"/>
          </p:nvPr>
        </p:nvSpPr>
        <p:spPr/>
        <p:txBody>
          <a:bodyPr/>
          <a:lstStyle/>
          <a:p>
            <a:r>
              <a:rPr lang="fr-FR" dirty="0"/>
              <a:t>Base SQL</a:t>
            </a:r>
          </a:p>
        </p:txBody>
      </p:sp>
      <p:sp>
        <p:nvSpPr>
          <p:cNvPr id="3" name="Espace réservé du contenu 2">
            <a:extLst>
              <a:ext uri="{FF2B5EF4-FFF2-40B4-BE49-F238E27FC236}">
                <a16:creationId xmlns:a16="http://schemas.microsoft.com/office/drawing/2014/main" id="{7A18C0B1-5F46-4671-9360-E2F65FC91094}"/>
              </a:ext>
            </a:extLst>
          </p:cNvPr>
          <p:cNvSpPr>
            <a:spLocks noGrp="1"/>
          </p:cNvSpPr>
          <p:nvPr>
            <p:ph idx="1"/>
          </p:nvPr>
        </p:nvSpPr>
        <p:spPr/>
        <p:txBody>
          <a:bodyPr>
            <a:normAutofit/>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04259-22BD-43FA-856E-E5AD3B010541}"/>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886D58EE-C02E-424F-B237-076393058E0F}"/>
              </a:ext>
            </a:extLst>
          </p:cNvPr>
          <p:cNvSpPr>
            <a:spLocks noGrp="1"/>
          </p:cNvSpPr>
          <p:nvPr>
            <p:ph idx="1"/>
          </p:nvPr>
        </p:nvSpPr>
        <p:spPr/>
        <p:txBody>
          <a:bodyPr>
            <a:normAutofit fontScale="92500" lnSpcReduction="20000"/>
          </a:bodyPr>
          <a:lstStyle/>
          <a:p>
            <a:r>
              <a:rPr lang="fr-FR" dirty="0"/>
              <a:t>Les </a:t>
            </a:r>
            <a:r>
              <a:rPr lang="fr-FR" b="1" dirty="0"/>
              <a:t>tables </a:t>
            </a:r>
            <a:r>
              <a:rPr lang="fr-FR" dirty="0"/>
              <a:t>sont des </a:t>
            </a:r>
            <a:r>
              <a:rPr lang="fr-FR" b="1" dirty="0"/>
              <a:t>rassemblements</a:t>
            </a:r>
            <a:r>
              <a:rPr lang="fr-FR" dirty="0"/>
              <a:t> </a:t>
            </a:r>
            <a:r>
              <a:rPr lang="fr-FR" b="1" dirty="0"/>
              <a:t>logiques</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qu’elles relient possède </a:t>
            </a:r>
            <a:r>
              <a:rPr lang="fr-FR" b="1" dirty="0"/>
              <a:t>chacun </a:t>
            </a:r>
            <a:r>
              <a:rPr lang="fr-FR" dirty="0"/>
              <a:t>des </a:t>
            </a:r>
            <a:r>
              <a:rPr lang="fr-FR" b="1" dirty="0"/>
              <a:t>occurrences &gt;1 </a:t>
            </a:r>
            <a:r>
              <a:rPr lang="fr-FR" sz="15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200" dirty="0">
                <a:solidFill>
                  <a:prstClr val="black"/>
                </a:solidFill>
              </a:rPr>
              <a:t>ex : user</a:t>
            </a:r>
            <a:r>
              <a:rPr lang="fr-FR" sz="750" dirty="0">
                <a:solidFill>
                  <a:prstClr val="black"/>
                </a:solidFill>
              </a:rPr>
              <a:t>(Alexandre,DESORBAIX, …)</a:t>
            </a:r>
            <a:r>
              <a:rPr lang="fr-FR" sz="1200" dirty="0">
                <a:solidFill>
                  <a:prstClr val="black"/>
                </a:solidFill>
              </a:rPr>
              <a:t> et titre</a:t>
            </a:r>
            <a:r>
              <a:rPr lang="fr-FR" sz="75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p:txBody>
          <a:bodyPr>
            <a:normAutofit/>
          </a:bodyPr>
          <a:lstStyle/>
          <a:p>
            <a:r>
              <a:rPr lang="fr-FR" sz="1800" dirty="0"/>
              <a:t>Création d’une table :</a:t>
            </a:r>
          </a:p>
          <a:p>
            <a:pPr marL="0" indent="0" algn="ctr">
              <a:buNone/>
            </a:pPr>
            <a:r>
              <a:rPr lang="fr-FR" sz="1800" b="1" dirty="0"/>
              <a:t>CREATE TABLE</a:t>
            </a:r>
            <a:r>
              <a:rPr lang="fr-FR" sz="1800" dirty="0"/>
              <a:t> nomTable(</a:t>
            </a:r>
            <a:r>
              <a:rPr lang="fr-FR" sz="1800" dirty="0">
                <a:highlight>
                  <a:srgbClr val="00FF00"/>
                </a:highlight>
              </a:rPr>
              <a:t>nomChampID Type PRIMARY KEY</a:t>
            </a:r>
            <a:r>
              <a:rPr lang="fr-FR" sz="1800" dirty="0"/>
              <a:t>, </a:t>
            </a:r>
          </a:p>
          <a:p>
            <a:pPr marL="0" indent="0" algn="ctr">
              <a:buNone/>
            </a:pPr>
            <a:r>
              <a:rPr lang="fr-FR" sz="1800" dirty="0"/>
              <a:t>nomChamp2 TYPE</a:t>
            </a:r>
            <a:r>
              <a:rPr lang="fr-FR" sz="1800" dirty="0">
                <a:highlight>
                  <a:srgbClr val="FFFF00"/>
                </a:highlight>
              </a:rPr>
              <a:t>[,…]</a:t>
            </a:r>
          </a:p>
          <a:p>
            <a:pPr marL="0" indent="0" algn="ctr">
              <a:buNone/>
            </a:pPr>
            <a:r>
              <a:rPr lang="fr-FR" sz="1800" dirty="0">
                <a:highlight>
                  <a:srgbClr val="FF00FF"/>
                </a:highlight>
              </a:rPr>
              <a:t>[, nomChamp2 </a:t>
            </a:r>
            <a:r>
              <a:rPr lang="fr-FR" sz="1800" b="1" dirty="0">
                <a:highlight>
                  <a:srgbClr val="FF00FF"/>
                </a:highlight>
              </a:rPr>
              <a:t>REFERENCES</a:t>
            </a:r>
            <a:r>
              <a:rPr lang="fr-FR" sz="1800" dirty="0">
                <a:highlight>
                  <a:srgbClr val="FF00FF"/>
                </a:highlight>
              </a:rPr>
              <a:t> table2(idtable2)]</a:t>
            </a:r>
            <a:r>
              <a:rPr lang="fr-FR" sz="1800" dirty="0"/>
              <a:t>);</a:t>
            </a:r>
          </a:p>
          <a:p>
            <a:endParaRPr lang="fr-FR" sz="1800" dirty="0">
              <a:solidFill>
                <a:srgbClr val="00B050"/>
              </a:solidFill>
            </a:endParaRPr>
          </a:p>
          <a:p>
            <a:r>
              <a:rPr lang="fr-FR" sz="1800" dirty="0">
                <a:solidFill>
                  <a:srgbClr val="00B050"/>
                </a:solidFill>
              </a:rPr>
              <a:t>Champ </a:t>
            </a:r>
            <a:r>
              <a:rPr lang="fr-FR" sz="1800" b="1" u="sng" dirty="0">
                <a:solidFill>
                  <a:srgbClr val="00B050"/>
                </a:solidFill>
              </a:rPr>
              <a:t>ID est obligatoire</a:t>
            </a:r>
            <a:r>
              <a:rPr lang="fr-FR" sz="1800" b="1" dirty="0">
                <a:solidFill>
                  <a:srgbClr val="00B050"/>
                </a:solidFill>
              </a:rPr>
              <a:t> </a:t>
            </a:r>
            <a:r>
              <a:rPr lang="fr-FR" sz="1800" dirty="0">
                <a:solidFill>
                  <a:srgbClr val="00B050"/>
                </a:solidFill>
              </a:rPr>
              <a:t>et est préfixer de PRIMARY KEY, il est </a:t>
            </a:r>
            <a:r>
              <a:rPr lang="fr-FR" sz="1800" b="1" dirty="0">
                <a:solidFill>
                  <a:srgbClr val="00B050"/>
                </a:solidFill>
              </a:rPr>
              <a:t>fortement conseiller </a:t>
            </a:r>
            <a:r>
              <a:rPr lang="fr-FR" sz="1800" dirty="0">
                <a:solidFill>
                  <a:srgbClr val="00B050"/>
                </a:solidFill>
              </a:rPr>
              <a:t>d’utiliser des </a:t>
            </a:r>
            <a:r>
              <a:rPr lang="fr-FR" sz="1800" b="1" dirty="0">
                <a:solidFill>
                  <a:srgbClr val="00B050"/>
                </a:solidFill>
              </a:rPr>
              <a:t>entier </a:t>
            </a:r>
            <a:r>
              <a:rPr lang="fr-FR" sz="1800" dirty="0">
                <a:solidFill>
                  <a:srgbClr val="00B050"/>
                </a:solidFill>
              </a:rPr>
              <a:t>ou des </a:t>
            </a:r>
            <a:r>
              <a:rPr lang="fr-FR" sz="1800" b="1" dirty="0">
                <a:solidFill>
                  <a:srgbClr val="00B050"/>
                </a:solidFill>
              </a:rPr>
              <a:t>long</a:t>
            </a:r>
          </a:p>
          <a:p>
            <a:endParaRPr lang="fr-FR" sz="1800" b="1" dirty="0">
              <a:solidFill>
                <a:srgbClr val="00B050"/>
              </a:solidFill>
            </a:endParaRPr>
          </a:p>
          <a:p>
            <a:r>
              <a:rPr lang="fr-FR" sz="1800" dirty="0">
                <a:solidFill>
                  <a:srgbClr val="7030A0"/>
                </a:solidFill>
              </a:rPr>
              <a:t>Les clefs étrangères peuvent être déclarées inline en référençant le champs de la table portant la clef sur la table et le champs quelle pointe.</a:t>
            </a:r>
          </a:p>
          <a:p>
            <a:pPr lvl="1"/>
            <a:r>
              <a:rPr lang="fr-FR" sz="1800" dirty="0">
                <a:solidFill>
                  <a:srgbClr val="7030A0"/>
                </a:solidFill>
              </a:rPr>
              <a:t>la bonne pratique est de les déclarer a part avec un nom les identifiants pour facilement les désactiver. Le champ Origine et le champ pointé doivent être du même type</a:t>
            </a:r>
          </a:p>
          <a:p>
            <a:pPr lvl="2"/>
            <a:r>
              <a:rPr lang="fr-FR" sz="1350" dirty="0">
                <a:solidFill>
                  <a:srgbClr val="7030A0"/>
                </a:solidFill>
              </a:rPr>
              <a:t>Apres la création de la table : ALTER TABLE </a:t>
            </a:r>
          </a:p>
          <a:p>
            <a:pPr lvl="1"/>
            <a:endParaRPr lang="fr-FR" sz="1800" dirty="0">
              <a:solidFill>
                <a:srgbClr val="7030A0"/>
              </a:solidFill>
            </a:endParaRPr>
          </a:p>
          <a:p>
            <a:r>
              <a:rPr lang="fr-FR" sz="18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435296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a:t>
            </a:r>
            <a:r>
              <a:rPr lang="fr-FR" dirty="0" err="1"/>
              <a:t>Sql</a:t>
            </a:r>
            <a:endParaRPr lang="fr-FR" dirty="0"/>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a:xfrm>
            <a:off x="295245" y="1714488"/>
            <a:ext cx="8572560" cy="3964809"/>
          </a:xfrm>
        </p:spPr>
        <p:txBody>
          <a:bodyPr>
            <a:normAutofit fontScale="62500" lnSpcReduction="2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id="{DC7C8A5A-3489-4E4A-9B40-44ACCC195520}"/>
              </a:ext>
            </a:extLst>
          </p:cNvPr>
          <p:cNvGrpSpPr/>
          <p:nvPr/>
        </p:nvGrpSpPr>
        <p:grpSpPr>
          <a:xfrm>
            <a:off x="3421857" y="3389712"/>
            <a:ext cx="114300" cy="307181"/>
            <a:chOff x="1771651" y="3276601"/>
            <a:chExt cx="152400" cy="409574"/>
          </a:xfrm>
        </p:grpSpPr>
        <p:sp>
          <p:nvSpPr>
            <p:cNvPr id="5" name="Ellipse 4">
              <a:extLst>
                <a:ext uri="{FF2B5EF4-FFF2-40B4-BE49-F238E27FC236}">
                  <a16:creationId xmlns:a16="http://schemas.microsoft.com/office/drawing/2014/main"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350" dirty="0"/>
                <a:t>A</a:t>
              </a:r>
            </a:p>
          </p:txBody>
        </p:sp>
        <p:cxnSp>
          <p:nvCxnSpPr>
            <p:cNvPr id="6" name="Connecteur droit avec flèche 5">
              <a:extLst>
                <a:ext uri="{FF2B5EF4-FFF2-40B4-BE49-F238E27FC236}">
                  <a16:creationId xmlns:a16="http://schemas.microsoft.com/office/drawing/2014/main"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17121775-BDA5-48D8-A7FD-035BEFF351E7}"/>
              </a:ext>
            </a:extLst>
          </p:cNvPr>
          <p:cNvGrpSpPr/>
          <p:nvPr/>
        </p:nvGrpSpPr>
        <p:grpSpPr>
          <a:xfrm>
            <a:off x="6793707" y="3389712"/>
            <a:ext cx="114300" cy="307181"/>
            <a:chOff x="1771651" y="3276601"/>
            <a:chExt cx="152400" cy="409574"/>
          </a:xfrm>
        </p:grpSpPr>
        <p:sp>
          <p:nvSpPr>
            <p:cNvPr id="8" name="Ellipse 7">
              <a:extLst>
                <a:ext uri="{FF2B5EF4-FFF2-40B4-BE49-F238E27FC236}">
                  <a16:creationId xmlns:a16="http://schemas.microsoft.com/office/drawing/2014/main"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350" dirty="0"/>
                <a:t>B</a:t>
              </a:r>
            </a:p>
          </p:txBody>
        </p:sp>
        <p:cxnSp>
          <p:nvCxnSpPr>
            <p:cNvPr id="9" name="Connecteur droit avec flèche 8">
              <a:extLst>
                <a:ext uri="{FF2B5EF4-FFF2-40B4-BE49-F238E27FC236}">
                  <a16:creationId xmlns:a16="http://schemas.microsoft.com/office/drawing/2014/main"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id="{F81E06F2-F301-45F1-AC9D-C44392F0D854}"/>
              </a:ext>
            </a:extLst>
          </p:cNvPr>
          <p:cNvGrpSpPr/>
          <p:nvPr/>
        </p:nvGrpSpPr>
        <p:grpSpPr>
          <a:xfrm>
            <a:off x="7716890" y="3389712"/>
            <a:ext cx="103909" cy="307181"/>
            <a:chOff x="1778579" y="3276601"/>
            <a:chExt cx="138545" cy="409574"/>
          </a:xfrm>
        </p:grpSpPr>
        <p:sp>
          <p:nvSpPr>
            <p:cNvPr id="11" name="Ellipse 10">
              <a:extLst>
                <a:ext uri="{FF2B5EF4-FFF2-40B4-BE49-F238E27FC236}">
                  <a16:creationId xmlns:a16="http://schemas.microsoft.com/office/drawing/2014/main"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350" dirty="0"/>
                <a:t>C</a:t>
              </a:r>
            </a:p>
          </p:txBody>
        </p:sp>
        <p:cxnSp>
          <p:nvCxnSpPr>
            <p:cNvPr id="12" name="Connecteur droit avec flèche 11">
              <a:extLst>
                <a:ext uri="{FF2B5EF4-FFF2-40B4-BE49-F238E27FC236}">
                  <a16:creationId xmlns:a16="http://schemas.microsoft.com/office/drawing/2014/main"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342900" lvl="1" indent="0" algn="ctr">
              <a:buNone/>
            </a:pPr>
            <a:r>
              <a:rPr lang="fr-FR" dirty="0"/>
              <a:t>user.pnom  IN (‘Alexandre', Renaud’)</a:t>
            </a:r>
          </a:p>
          <a:p>
            <a:pPr lvl="1"/>
            <a:r>
              <a:rPr lang="fr-FR" dirty="0"/>
              <a:t>Filtrage par expression</a:t>
            </a:r>
          </a:p>
          <a:p>
            <a:pPr marL="3429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342900" lvl="1" indent="0" algn="ctr">
              <a:buNone/>
            </a:pPr>
            <a:r>
              <a:rPr lang="fr-FR" dirty="0"/>
              <a:t>=  !=  &lt;   &gt; &lt;=   &gt;=    IS NULL    IS NOT NULL</a:t>
            </a:r>
          </a:p>
          <a:p>
            <a:pPr lvl="1"/>
            <a:endParaRPr lang="fr-FR" dirty="0"/>
          </a:p>
          <a:p>
            <a:pPr lvl="1"/>
            <a:r>
              <a:rPr lang="fr-FR" dirty="0"/>
              <a:t>Et d’assemblage de plusieurs conditions </a:t>
            </a:r>
          </a:p>
          <a:p>
            <a:pPr marL="342900" lvl="1" indent="0" algn="ctr">
              <a:buNone/>
            </a:pPr>
            <a:r>
              <a:rPr lang="fr-FR" dirty="0"/>
              <a:t>AND / OR</a:t>
            </a:r>
          </a:p>
          <a:p>
            <a:pPr marL="3429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id="{078848D0-DA27-4BD8-B216-1AE2C9DB4D89}"/>
              </a:ext>
            </a:extLst>
          </p:cNvPr>
          <p:cNvGrpSpPr/>
          <p:nvPr/>
        </p:nvGrpSpPr>
        <p:grpSpPr>
          <a:xfrm rot="10631571">
            <a:off x="4944818" y="2884221"/>
            <a:ext cx="121341" cy="236020"/>
            <a:chOff x="1799574" y="3305115"/>
            <a:chExt cx="124638" cy="382022"/>
          </a:xfrm>
        </p:grpSpPr>
        <p:sp>
          <p:nvSpPr>
            <p:cNvPr id="5" name="Ellipse 4">
              <a:extLst>
                <a:ext uri="{FF2B5EF4-FFF2-40B4-BE49-F238E27FC236}">
                  <a16:creationId xmlns:a16="http://schemas.microsoft.com/office/drawing/2014/main"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450" dirty="0"/>
                <a:t>A</a:t>
              </a:r>
            </a:p>
          </p:txBody>
        </p:sp>
        <p:cxnSp>
          <p:nvCxnSpPr>
            <p:cNvPr id="6" name="Connecteur droit avec flèche 5">
              <a:extLst>
                <a:ext uri="{FF2B5EF4-FFF2-40B4-BE49-F238E27FC236}">
                  <a16:creationId xmlns:a16="http://schemas.microsoft.com/office/drawing/2014/main"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id="{50604C5D-A11A-49CA-9729-47D4E4C0B1E5}"/>
              </a:ext>
            </a:extLst>
          </p:cNvPr>
          <p:cNvGrpSpPr/>
          <p:nvPr/>
        </p:nvGrpSpPr>
        <p:grpSpPr>
          <a:xfrm>
            <a:off x="5570697" y="3317380"/>
            <a:ext cx="114300" cy="223241"/>
            <a:chOff x="1771651" y="3335511"/>
            <a:chExt cx="152400" cy="350664"/>
          </a:xfrm>
        </p:grpSpPr>
        <p:sp>
          <p:nvSpPr>
            <p:cNvPr id="17" name="Ellipse 16">
              <a:extLst>
                <a:ext uri="{FF2B5EF4-FFF2-40B4-BE49-F238E27FC236}">
                  <a16:creationId xmlns:a16="http://schemas.microsoft.com/office/drawing/2014/main"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525" dirty="0"/>
                <a:t>B</a:t>
              </a:r>
            </a:p>
          </p:txBody>
        </p:sp>
        <p:cxnSp>
          <p:nvCxnSpPr>
            <p:cNvPr id="18" name="Connecteur droit avec flèche 17">
              <a:extLst>
                <a:ext uri="{FF2B5EF4-FFF2-40B4-BE49-F238E27FC236}">
                  <a16:creationId xmlns:a16="http://schemas.microsoft.com/office/drawing/2014/main"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id="{C3A32052-E9E5-456F-ABAB-1A31DB2A0563}"/>
              </a:ext>
            </a:extLst>
          </p:cNvPr>
          <p:cNvCxnSpPr>
            <a:cxnSpLocks/>
            <a:stCxn id="17" idx="1"/>
          </p:cNvCxnSpPr>
          <p:nvPr/>
        </p:nvCxnSpPr>
        <p:spPr>
          <a:xfrm flipH="1" flipV="1">
            <a:off x="5468900" y="3317380"/>
            <a:ext cx="118536" cy="1300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a:bodyPr>
          <a:lstStyle/>
          <a:p>
            <a:r>
              <a:rPr lang="fr-FR" sz="2100" dirty="0"/>
              <a:t>La section WHERE d’une requête permet de limiter la portée d’une requête ou de lié des champs </a:t>
            </a:r>
          </a:p>
          <a:p>
            <a:r>
              <a:rPr lang="fr-FR" sz="2100" dirty="0"/>
              <a:t>Il est constituer de :</a:t>
            </a:r>
          </a:p>
          <a:p>
            <a:pPr lvl="1"/>
            <a:r>
              <a:rPr lang="fr-FR" sz="1800" dirty="0"/>
              <a:t>Jointure de tables :</a:t>
            </a:r>
          </a:p>
          <a:p>
            <a:pPr marL="342900" lvl="1" indent="0" algn="ctr">
              <a:buNone/>
            </a:pPr>
            <a:r>
              <a:rPr lang="fr-FR" sz="1800" b="1" dirty="0"/>
              <a:t>SELECT * FROM </a:t>
            </a:r>
            <a:r>
              <a:rPr lang="fr-FR" sz="1800" dirty="0"/>
              <a:t>client C, acheter A ,produit P </a:t>
            </a:r>
            <a:r>
              <a:rPr lang="fr-FR" sz="1800" b="1" dirty="0"/>
              <a:t>WHERE</a:t>
            </a:r>
          </a:p>
          <a:p>
            <a:pPr marL="342900" lvl="1" indent="0" algn="ctr">
              <a:buNone/>
            </a:pPr>
            <a:r>
              <a:rPr lang="fr-FR" sz="1800" dirty="0">
                <a:highlight>
                  <a:srgbClr val="FFFF00"/>
                </a:highlight>
              </a:rPr>
              <a:t>C.idclient </a:t>
            </a:r>
            <a:r>
              <a:rPr lang="fr-FR" sz="1800" b="1" dirty="0">
                <a:highlight>
                  <a:srgbClr val="FFFF00"/>
                </a:highlight>
              </a:rPr>
              <a:t>=</a:t>
            </a:r>
            <a:r>
              <a:rPr lang="fr-FR" sz="1800" dirty="0">
                <a:highlight>
                  <a:srgbClr val="FFFF00"/>
                </a:highlight>
              </a:rPr>
              <a:t> A.idclient  </a:t>
            </a:r>
            <a:r>
              <a:rPr lang="fr-FR" sz="1800" dirty="0"/>
              <a:t>AND </a:t>
            </a:r>
            <a:r>
              <a:rPr lang="fr-FR" sz="1800" dirty="0">
                <a:highlight>
                  <a:srgbClr val="FF00FF"/>
                </a:highlight>
              </a:rPr>
              <a:t>P.idproduit</a:t>
            </a:r>
            <a:r>
              <a:rPr lang="fr-FR" sz="1800" b="1" dirty="0">
                <a:highlight>
                  <a:srgbClr val="FF00FF"/>
                </a:highlight>
              </a:rPr>
              <a:t>=</a:t>
            </a:r>
            <a:r>
              <a:rPr lang="fr-FR" sz="1800" dirty="0">
                <a:highlight>
                  <a:srgbClr val="FF00FF"/>
                </a:highlight>
              </a:rPr>
              <a:t> A.idproduit</a:t>
            </a:r>
          </a:p>
          <a:p>
            <a:pPr lvl="1"/>
            <a:endParaRPr lang="fr-FR" sz="1800" dirty="0"/>
          </a:p>
          <a:p>
            <a:pPr lvl="1"/>
            <a:r>
              <a:rPr lang="fr-FR" sz="1800" dirty="0"/>
              <a:t>Les jointures peuvent prendre </a:t>
            </a:r>
          </a:p>
          <a:p>
            <a:pPr marL="342900" lvl="1" indent="0">
              <a:buNone/>
            </a:pPr>
            <a:r>
              <a:rPr lang="fr-FR" sz="1800" dirty="0"/>
              <a:t>d’autres formes avec </a:t>
            </a:r>
            <a:r>
              <a:rPr lang="fr-FR" sz="1800" b="1" dirty="0"/>
              <a:t>JOIN</a:t>
            </a:r>
            <a:r>
              <a:rPr lang="fr-FR" sz="1800" dirty="0"/>
              <a:t>, </a:t>
            </a:r>
            <a:r>
              <a:rPr lang="fr-FR" sz="900" dirty="0"/>
              <a:t>voir la doc </a:t>
            </a:r>
          </a:p>
        </p:txBody>
      </p:sp>
      <p:grpSp>
        <p:nvGrpSpPr>
          <p:cNvPr id="36" name="Groupe 35">
            <a:extLst>
              <a:ext uri="{FF2B5EF4-FFF2-40B4-BE49-F238E27FC236}">
                <a16:creationId xmlns:a16="http://schemas.microsoft.com/office/drawing/2014/main" id="{A4227940-61EB-4C73-8592-8A69011E225E}"/>
              </a:ext>
            </a:extLst>
          </p:cNvPr>
          <p:cNvGrpSpPr/>
          <p:nvPr/>
        </p:nvGrpSpPr>
        <p:grpSpPr>
          <a:xfrm>
            <a:off x="4705351" y="3838576"/>
            <a:ext cx="4038629" cy="1840706"/>
            <a:chOff x="6273800" y="3975100"/>
            <a:chExt cx="5384839" cy="2454275"/>
          </a:xfrm>
        </p:grpSpPr>
        <p:grpSp>
          <p:nvGrpSpPr>
            <p:cNvPr id="13" name="Groupe 12">
              <a:extLst>
                <a:ext uri="{FF2B5EF4-FFF2-40B4-BE49-F238E27FC236}">
                  <a16:creationId xmlns:a16="http://schemas.microsoft.com/office/drawing/2014/main"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sz="1350" dirty="0"/>
                  <a:t>Base magasin</a:t>
                </a:r>
              </a:p>
            </p:txBody>
          </p:sp>
          <p:grpSp>
            <p:nvGrpSpPr>
              <p:cNvPr id="15" name="Groupe 14">
                <a:extLst>
                  <a:ext uri="{FF2B5EF4-FFF2-40B4-BE49-F238E27FC236}">
                    <a16:creationId xmlns:a16="http://schemas.microsoft.com/office/drawing/2014/main"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Client</a:t>
                    </a:r>
                  </a:p>
                </p:txBody>
              </p:sp>
              <p:sp>
                <p:nvSpPr>
                  <p:cNvPr id="27" name="Rectangle 26">
                    <a:extLst>
                      <a:ext uri="{FF2B5EF4-FFF2-40B4-BE49-F238E27FC236}">
                        <a16:creationId xmlns:a16="http://schemas.microsoft.com/office/drawing/2014/main"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sz="1350" dirty="0"/>
                      <a:t>Produit</a:t>
                    </a:r>
                  </a:p>
                </p:txBody>
              </p:sp>
              <p:cxnSp>
                <p:nvCxnSpPr>
                  <p:cNvPr id="28" name="Connecteur droit 27">
                    <a:extLst>
                      <a:ext uri="{FF2B5EF4-FFF2-40B4-BE49-F238E27FC236}">
                        <a16:creationId xmlns:a16="http://schemas.microsoft.com/office/drawing/2014/main"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8C4D267-0338-45BC-8C63-390D1F2822D8}"/>
                      </a:ext>
                    </a:extLst>
                  </p:cNvPr>
                  <p:cNvSpPr txBox="1"/>
                  <p:nvPr/>
                </p:nvSpPr>
                <p:spPr>
                  <a:xfrm>
                    <a:off x="666750" y="5791200"/>
                    <a:ext cx="1962148" cy="440449"/>
                  </a:xfrm>
                  <a:prstGeom prst="rect">
                    <a:avLst/>
                  </a:prstGeom>
                  <a:noFill/>
                </p:spPr>
                <p:txBody>
                  <a:bodyPr wrap="square" rtlCol="0">
                    <a:spAutoFit/>
                  </a:bodyPr>
                  <a:lstStyle/>
                  <a:p>
                    <a:r>
                      <a:rPr lang="fr-FR" sz="1050" b="1" u="sng" dirty="0">
                        <a:solidFill>
                          <a:schemeClr val="bg1"/>
                        </a:solidFill>
                      </a:rPr>
                      <a:t>IdClient</a:t>
                    </a:r>
                  </a:p>
                  <a:p>
                    <a:r>
                      <a:rPr lang="fr-FR" sz="1050" dirty="0">
                        <a:solidFill>
                          <a:schemeClr val="bg1"/>
                        </a:solidFill>
                      </a:rPr>
                      <a:t>Nom, …</a:t>
                    </a:r>
                  </a:p>
                </p:txBody>
              </p:sp>
              <p:sp>
                <p:nvSpPr>
                  <p:cNvPr id="31" name="ZoneTexte 30">
                    <a:extLst>
                      <a:ext uri="{FF2B5EF4-FFF2-40B4-BE49-F238E27FC236}">
                        <a16:creationId xmlns:a16="http://schemas.microsoft.com/office/drawing/2014/main" id="{A141EB32-88C5-4BB3-B373-458D5C40E752}"/>
                      </a:ext>
                    </a:extLst>
                  </p:cNvPr>
                  <p:cNvSpPr txBox="1"/>
                  <p:nvPr/>
                </p:nvSpPr>
                <p:spPr>
                  <a:xfrm>
                    <a:off x="5314950" y="5791200"/>
                    <a:ext cx="1962148" cy="440449"/>
                  </a:xfrm>
                  <a:prstGeom prst="rect">
                    <a:avLst/>
                  </a:prstGeom>
                  <a:noFill/>
                </p:spPr>
                <p:txBody>
                  <a:bodyPr wrap="square" rtlCol="0">
                    <a:spAutoFit/>
                  </a:bodyPr>
                  <a:lstStyle/>
                  <a:p>
                    <a:r>
                      <a:rPr lang="fr-FR" sz="1050" b="1" u="sng" dirty="0">
                        <a:solidFill>
                          <a:schemeClr val="bg1"/>
                        </a:solidFill>
                      </a:rPr>
                      <a:t>idProduit</a:t>
                    </a:r>
                  </a:p>
                  <a:p>
                    <a:r>
                      <a:rPr lang="fr-FR" sz="1050" dirty="0">
                        <a:solidFill>
                          <a:schemeClr val="bg1"/>
                        </a:solidFill>
                      </a:rPr>
                      <a:t>Nom, …</a:t>
                    </a:r>
                  </a:p>
                </p:txBody>
              </p:sp>
            </p:grpSp>
            <p:grpSp>
              <p:nvGrpSpPr>
                <p:cNvPr id="22" name="Groupe 21">
                  <a:extLst>
                    <a:ext uri="{FF2B5EF4-FFF2-40B4-BE49-F238E27FC236}">
                      <a16:creationId xmlns:a16="http://schemas.microsoft.com/office/drawing/2014/main"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sz="1350" dirty="0"/>
                      <a:t>Acheter</a:t>
                    </a:r>
                  </a:p>
                </p:txBody>
              </p:sp>
              <p:cxnSp>
                <p:nvCxnSpPr>
                  <p:cNvPr id="24" name="Connecteur droit 23">
                    <a:extLst>
                      <a:ext uri="{FF2B5EF4-FFF2-40B4-BE49-F238E27FC236}">
                        <a16:creationId xmlns:a16="http://schemas.microsoft.com/office/drawing/2014/main"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id="{22C93C3A-1875-4332-BE72-802C3195DD5D}"/>
                      </a:ext>
                    </a:extLst>
                  </p:cNvPr>
                  <p:cNvSpPr txBox="1"/>
                  <p:nvPr/>
                </p:nvSpPr>
                <p:spPr>
                  <a:xfrm>
                    <a:off x="6852860" y="5372100"/>
                    <a:ext cx="1429237" cy="611736"/>
                  </a:xfrm>
                  <a:prstGeom prst="rect">
                    <a:avLst/>
                  </a:prstGeom>
                  <a:noFill/>
                </p:spPr>
                <p:txBody>
                  <a:bodyPr wrap="square" rtlCol="0">
                    <a:spAutoFit/>
                  </a:bodyPr>
                  <a:lstStyle/>
                  <a:p>
                    <a:r>
                      <a:rPr lang="fr-FR" sz="1050" b="1" u="sng" dirty="0">
                        <a:solidFill>
                          <a:schemeClr val="bg1"/>
                        </a:solidFill>
                      </a:rPr>
                      <a:t>#IdClient</a:t>
                    </a:r>
                  </a:p>
                  <a:p>
                    <a:r>
                      <a:rPr lang="fr-FR" sz="1050" b="1" u="sng" dirty="0">
                        <a:solidFill>
                          <a:schemeClr val="bg1"/>
                        </a:solidFill>
                      </a:rPr>
                      <a:t>#idProduit,</a:t>
                    </a:r>
                  </a:p>
                  <a:p>
                    <a:r>
                      <a:rPr lang="fr-FR" sz="1050" dirty="0">
                        <a:solidFill>
                          <a:schemeClr val="bg1"/>
                        </a:solidFill>
                      </a:rPr>
                      <a:t>dateAchat</a:t>
                    </a:r>
                  </a:p>
                </p:txBody>
              </p:sp>
            </p:grpSp>
          </p:grpSp>
          <p:sp>
            <p:nvSpPr>
              <p:cNvPr id="19" name="ZoneTexte 18">
                <a:extLst>
                  <a:ext uri="{FF2B5EF4-FFF2-40B4-BE49-F238E27FC236}">
                    <a16:creationId xmlns:a16="http://schemas.microsoft.com/office/drawing/2014/main" id="{50DA56CC-904A-49D7-B1C9-A67D33DBA3F2}"/>
                  </a:ext>
                </a:extLst>
              </p:cNvPr>
              <p:cNvSpPr txBox="1"/>
              <p:nvPr/>
            </p:nvSpPr>
            <p:spPr>
              <a:xfrm>
                <a:off x="6648410" y="4454260"/>
                <a:ext cx="4943376" cy="269164"/>
              </a:xfrm>
              <a:prstGeom prst="rect">
                <a:avLst/>
              </a:prstGeom>
              <a:noFill/>
            </p:spPr>
            <p:txBody>
              <a:bodyPr wrap="square" rtlCol="0">
                <a:spAutoFit/>
              </a:bodyPr>
              <a:lstStyle/>
              <a:p>
                <a:pPr algn="ctr"/>
                <a:r>
                  <a:rPr lang="fr-FR" sz="1050" dirty="0">
                    <a:solidFill>
                      <a:schemeClr val="bg1"/>
                    </a:solidFill>
                  </a:rPr>
                  <a:t>Tables SQL</a:t>
                </a:r>
              </a:p>
            </p:txBody>
          </p:sp>
        </p:grpSp>
        <p:cxnSp>
          <p:nvCxnSpPr>
            <p:cNvPr id="10" name="Connecteur droit avec flèche 9">
              <a:extLst>
                <a:ext uri="{FF2B5EF4-FFF2-40B4-BE49-F238E27FC236}">
                  <a16:creationId xmlns:a16="http://schemas.microsoft.com/office/drawing/2014/main"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id="{64133001-DD05-47B1-AA90-5A518085964C}"/>
              </a:ext>
            </a:extLst>
          </p:cNvPr>
          <p:cNvCxnSpPr/>
          <p:nvPr/>
        </p:nvCxnSpPr>
        <p:spPr>
          <a:xfrm>
            <a:off x="5962650" y="3724275"/>
            <a:ext cx="1295473" cy="1006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7F39F9FF-F237-4022-B342-DEA8007D4595}"/>
              </a:ext>
            </a:extLst>
          </p:cNvPr>
          <p:cNvCxnSpPr>
            <a:cxnSpLocks/>
          </p:cNvCxnSpPr>
          <p:nvPr/>
        </p:nvCxnSpPr>
        <p:spPr>
          <a:xfrm>
            <a:off x="3333750" y="3781425"/>
            <a:ext cx="2543248" cy="8918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Ouverture d’une base de données</a:t>
            </a:r>
          </a:p>
          <a:p>
            <a:pPr lvl="7"/>
            <a:r>
              <a:rPr lang="fr-FR" dirty="0"/>
              <a:t>Websql.js</a:t>
            </a:r>
          </a:p>
          <a:p>
            <a:pPr marL="396875" lvl="7" indent="0">
              <a:buNone/>
            </a:pPr>
            <a:r>
              <a:rPr lang="fr-FR" b="0" dirty="0">
                <a:solidFill>
                  <a:srgbClr val="E06C75"/>
                </a:solidFill>
                <a:effectLst/>
                <a:latin typeface="Consolas" panose="020B0609020204030204" pitchFamily="49" charset="0"/>
              </a:rPr>
              <a:t>Var </a:t>
            </a:r>
            <a:r>
              <a:rPr lang="fr-FR" b="0" dirty="0" err="1">
                <a:solidFill>
                  <a:srgbClr val="E06C75"/>
                </a:solidFill>
                <a:effectLst/>
                <a:latin typeface="Consolas" panose="020B0609020204030204" pitchFamily="49" charset="0"/>
              </a:rPr>
              <a:t>db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openDatabase</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nom_de_la_bdd</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version_de_la_base_de_données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commentaire_de_la_base_de_données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la_taille_estimé</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entier</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31854272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F346F-EEF9-4B88-9A2B-29E47F507B76}"/>
              </a:ext>
            </a:extLst>
          </p:cNvPr>
          <p:cNvSpPr>
            <a:spLocks noGrp="1"/>
          </p:cNvSpPr>
          <p:nvPr>
            <p:ph type="title"/>
          </p:nvPr>
        </p:nvSpPr>
        <p:spPr/>
        <p:txBody>
          <a:bodyPr/>
          <a:lstStyle/>
          <a:p>
            <a:r>
              <a:rPr lang="fr-FR" dirty="0" err="1"/>
              <a:t>webSQL</a:t>
            </a:r>
            <a:r>
              <a:rPr lang="fr-FR" dirty="0"/>
              <a:t> transaction</a:t>
            </a:r>
          </a:p>
        </p:txBody>
      </p:sp>
      <p:sp>
        <p:nvSpPr>
          <p:cNvPr id="3" name="Espace réservé du contenu 2">
            <a:extLst>
              <a:ext uri="{FF2B5EF4-FFF2-40B4-BE49-F238E27FC236}">
                <a16:creationId xmlns:a16="http://schemas.microsoft.com/office/drawing/2014/main" id="{64C3265D-27BC-4D01-8981-B77432BFAF50}"/>
              </a:ext>
            </a:extLst>
          </p:cNvPr>
          <p:cNvSpPr>
            <a:spLocks noGrp="1"/>
          </p:cNvSpPr>
          <p:nvPr>
            <p:ph idx="1"/>
          </p:nvPr>
        </p:nvSpPr>
        <p:spPr/>
        <p:txBody>
          <a:bodyPr>
            <a:normAutofit lnSpcReduction="10000"/>
          </a:bodyPr>
          <a:lstStyle/>
          <a:p>
            <a:r>
              <a:rPr lang="fr-FR" dirty="0"/>
              <a:t>Pour effectuer une transaction il existe 2 fonctions</a:t>
            </a:r>
          </a:p>
          <a:p>
            <a:pPr lvl="1"/>
            <a:r>
              <a:rPr lang="fr-FR" dirty="0"/>
              <a:t>Pour l’écriture de valeur sans récupération d’info</a:t>
            </a:r>
            <a:r>
              <a:rPr lang="fr-FR" sz="1600" dirty="0"/>
              <a:t>(</a:t>
            </a:r>
            <a:r>
              <a:rPr lang="fr-FR" sz="1600" dirty="0" err="1"/>
              <a:t>success</a:t>
            </a:r>
            <a:r>
              <a:rPr lang="fr-FR" sz="1600" dirty="0"/>
              <a:t> est optionnel)</a:t>
            </a:r>
          </a:p>
          <a:p>
            <a:pPr marL="0" indent="0">
              <a:buNone/>
            </a:pP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db</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transaction</a:t>
            </a:r>
            <a:r>
              <a:rPr lang="fr-FR" sz="2400" b="0" dirty="0">
                <a:solidFill>
                  <a:srgbClr val="ABB2BF"/>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r>
              <a:rPr lang="fr-FR" sz="2400" b="0" i="1" dirty="0" err="1">
                <a:solidFill>
                  <a:srgbClr val="E06C75"/>
                </a:solidFill>
                <a:effectLst/>
                <a:latin typeface="Consolas" panose="020B0609020204030204" pitchFamily="49" charset="0"/>
              </a:rPr>
              <a:t>tx</a:t>
            </a:r>
            <a:r>
              <a:rPr lang="fr-FR" sz="2400" b="0" dirty="0">
                <a:solidFill>
                  <a:srgbClr val="ABB2BF"/>
                </a:solidFill>
                <a:effectLst/>
                <a:latin typeface="Consolas" panose="020B0609020204030204" pitchFamily="49" charset="0"/>
              </a:rPr>
              <a:t>) {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a:solidFill>
                  <a:srgbClr val="61AFEF"/>
                </a:solidFill>
                <a:effectLst/>
                <a:latin typeface="Consolas" panose="020B0609020204030204" pitchFamily="49" charset="0"/>
              </a:rPr>
              <a:t>error</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61AFEF"/>
                </a:solidFill>
                <a:effectLst/>
                <a:latin typeface="Consolas" panose="020B0609020204030204" pitchFamily="49" charset="0"/>
              </a:rPr>
              <a:t>success</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a:t>
            </a:r>
          </a:p>
          <a:p>
            <a:pPr marL="0" indent="0">
              <a:buNone/>
            </a:pPr>
            <a:r>
              <a:rPr lang="fr-FR" sz="2400" b="0" dirty="0">
                <a:solidFill>
                  <a:srgbClr val="ABB2BF"/>
                </a:solidFill>
                <a:effectLst/>
                <a:latin typeface="Consolas" panose="020B0609020204030204" pitchFamily="49" charset="0"/>
              </a:rPr>
              <a:t>	);</a:t>
            </a:r>
          </a:p>
          <a:p>
            <a:pPr marL="457200" lvl="1" indent="0">
              <a:buNone/>
            </a:pPr>
            <a:endParaRPr lang="fr-FR" dirty="0"/>
          </a:p>
          <a:p>
            <a:pPr lvl="1"/>
            <a:r>
              <a:rPr lang="fr-FR" dirty="0"/>
              <a:t>Pour la récupération de valeur depuis la base</a:t>
            </a:r>
          </a:p>
          <a:p>
            <a:pPr marL="457200" lvl="1"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 });</a:t>
            </a:r>
          </a:p>
          <a:p>
            <a:pPr marL="457200" lvl="1" indent="0">
              <a:buNone/>
            </a:pPr>
            <a:endParaRPr lang="fr-FR" dirty="0"/>
          </a:p>
        </p:txBody>
      </p:sp>
    </p:spTree>
    <p:extLst>
      <p:ext uri="{BB962C8B-B14F-4D97-AF65-F5344CB8AC3E}">
        <p14:creationId xmlns:p14="http://schemas.microsoft.com/office/powerpoint/2010/main" val="2735552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269E3-EF2C-43DC-91BA-BEF3D491BCCD}"/>
              </a:ext>
            </a:extLst>
          </p:cNvPr>
          <p:cNvSpPr>
            <a:spLocks noGrp="1"/>
          </p:cNvSpPr>
          <p:nvPr>
            <p:ph type="title"/>
          </p:nvPr>
        </p:nvSpPr>
        <p:spPr/>
        <p:txBody>
          <a:bodyPr/>
          <a:lstStyle/>
          <a:p>
            <a:r>
              <a:rPr lang="fr-FR" dirty="0" err="1"/>
              <a:t>webSQL</a:t>
            </a:r>
            <a:r>
              <a:rPr lang="fr-FR" dirty="0"/>
              <a:t> Opération de tables</a:t>
            </a:r>
          </a:p>
        </p:txBody>
      </p:sp>
      <p:sp>
        <p:nvSpPr>
          <p:cNvPr id="3" name="Espace réservé du contenu 2">
            <a:extLst>
              <a:ext uri="{FF2B5EF4-FFF2-40B4-BE49-F238E27FC236}">
                <a16:creationId xmlns:a16="http://schemas.microsoft.com/office/drawing/2014/main" id="{69220C28-8E49-490B-9DA8-04F43F9FEEDC}"/>
              </a:ext>
            </a:extLst>
          </p:cNvPr>
          <p:cNvSpPr>
            <a:spLocks noGrp="1"/>
          </p:cNvSpPr>
          <p:nvPr>
            <p:ph idx="1"/>
          </p:nvPr>
        </p:nvSpPr>
        <p:spPr/>
        <p:txBody>
          <a:bodyPr>
            <a:normAutofit/>
          </a:bodyPr>
          <a:lstStyle/>
          <a:p>
            <a:r>
              <a:rPr lang="fr-FR" dirty="0"/>
              <a:t>Création de table</a:t>
            </a:r>
          </a:p>
          <a:p>
            <a:pPr lvl="7"/>
            <a:r>
              <a:rPr lang="fr-FR" dirty="0"/>
              <a:t>Createtable.js</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pPr marL="396875" lvl="7" indent="0">
              <a:buNone/>
            </a:pPr>
            <a:r>
              <a:rPr lang="fr-FR" b="0" i="1"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"CREATE TABLE </a:t>
            </a:r>
            <a:r>
              <a:rPr lang="fr-FR" b="0" dirty="0" err="1">
                <a:solidFill>
                  <a:srgbClr val="98C379"/>
                </a:solidFill>
                <a:effectLst/>
                <a:latin typeface="Consolas" panose="020B0609020204030204" pitchFamily="49" charset="0"/>
              </a:rPr>
              <a:t>TableTest</a:t>
            </a:r>
            <a:r>
              <a:rPr lang="fr-FR" b="0" dirty="0">
                <a:solidFill>
                  <a:srgbClr val="98C379"/>
                </a:solidFill>
                <a:effectLst/>
                <a:latin typeface="Consolas" panose="020B0609020204030204" pitchFamily="49" charset="0"/>
              </a:rPr>
              <a:t> (id REAL UNIQUE,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TEXT)"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 </a:t>
            </a:r>
          </a:p>
          <a:p>
            <a:pPr marL="396875" lvl="7" indent="0">
              <a:buNone/>
            </a:pPr>
            <a:r>
              <a:rPr lang="fr-FR" dirty="0">
                <a:solidFill>
                  <a:srgbClr val="C678DD"/>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r>
              <a:rPr lang="fr-FR" dirty="0"/>
              <a:t> </a:t>
            </a:r>
          </a:p>
          <a:p>
            <a:pPr lvl="2"/>
            <a:r>
              <a:rPr lang="fr-FR" dirty="0"/>
              <a:t>Pour les insert, drop, delete, </a:t>
            </a:r>
            <a:r>
              <a:rPr lang="fr-FR" dirty="0" err="1"/>
              <a:t>ect</a:t>
            </a:r>
            <a:r>
              <a:rPr lang="fr-FR" dirty="0"/>
              <a:t> le même procédé est utilisé</a:t>
            </a:r>
          </a:p>
          <a:p>
            <a:pPr lvl="3"/>
            <a:r>
              <a:rPr lang="fr-FR" dirty="0"/>
              <a:t>Reste plus qu’a bien construire sa requête SQL</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Tree>
    <p:extLst>
      <p:ext uri="{BB962C8B-B14F-4D97-AF65-F5344CB8AC3E}">
        <p14:creationId xmlns:p14="http://schemas.microsoft.com/office/powerpoint/2010/main" val="23024415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D3646-C037-44CA-9171-99552FDF5578}"/>
              </a:ext>
            </a:extLst>
          </p:cNvPr>
          <p:cNvSpPr>
            <a:spLocks noGrp="1"/>
          </p:cNvSpPr>
          <p:nvPr>
            <p:ph type="title"/>
          </p:nvPr>
        </p:nvSpPr>
        <p:spPr/>
        <p:txBody>
          <a:bodyPr/>
          <a:lstStyle/>
          <a:p>
            <a:r>
              <a:rPr lang="fr-FR" dirty="0" err="1"/>
              <a:t>webSQL</a:t>
            </a:r>
            <a:r>
              <a:rPr lang="fr-FR" dirty="0"/>
              <a:t> </a:t>
            </a:r>
            <a:r>
              <a:rPr lang="fr-FR" dirty="0" err="1"/>
              <a:t>requetage</a:t>
            </a:r>
            <a:endParaRPr lang="fr-FR" dirty="0"/>
          </a:p>
        </p:txBody>
      </p:sp>
      <p:sp>
        <p:nvSpPr>
          <p:cNvPr id="3" name="Espace réservé du contenu 2">
            <a:extLst>
              <a:ext uri="{FF2B5EF4-FFF2-40B4-BE49-F238E27FC236}">
                <a16:creationId xmlns:a16="http://schemas.microsoft.com/office/drawing/2014/main" id="{9CC1090E-1E1C-49DD-9B9B-69CC1BF5BFCD}"/>
              </a:ext>
            </a:extLst>
          </p:cNvPr>
          <p:cNvSpPr>
            <a:spLocks noGrp="1"/>
          </p:cNvSpPr>
          <p:nvPr>
            <p:ph idx="1"/>
          </p:nvPr>
        </p:nvSpPr>
        <p:spPr/>
        <p:txBody>
          <a:bodyPr>
            <a:normAutofit lnSpcReduction="10000"/>
          </a:bodyPr>
          <a:lstStyle/>
          <a:p>
            <a:r>
              <a:rPr lang="fr-FR" dirty="0"/>
              <a:t>Pour le requêtage il faut en plus lire les résultats reçus :</a:t>
            </a:r>
          </a:p>
          <a:p>
            <a:pPr lvl="7"/>
            <a:r>
              <a:rPr lang="fr-FR" dirty="0"/>
              <a:t>SelectInto.js </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p>
          <a:p>
            <a:pPr marL="396875" lvl="7" indent="0">
              <a:buNone/>
            </a:pPr>
            <a:r>
              <a:rPr lang="fr-FR" b="0" i="1"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'SELECT </a:t>
            </a:r>
            <a:r>
              <a:rPr lang="fr-FR" b="0" dirty="0" err="1">
                <a:solidFill>
                  <a:srgbClr val="98C379"/>
                </a:solidFill>
                <a:effectLst/>
                <a:latin typeface="Consolas" panose="020B0609020204030204" pitchFamily="49" charset="0"/>
              </a:rPr>
              <a:t>title</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author</a:t>
            </a:r>
            <a:r>
              <a:rPr lang="fr-FR" b="0" dirty="0">
                <a:solidFill>
                  <a:srgbClr val="98C379"/>
                </a:solidFill>
                <a:effectLst/>
                <a:latin typeface="Consolas" panose="020B0609020204030204" pitchFamily="49" charset="0"/>
              </a:rPr>
              <a:t> FROM docs WHERE id=?’</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for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&lt;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length</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getElementById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innerHTML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'&lt;</a:t>
            </a:r>
            <a:r>
              <a:rPr lang="fr-FR" b="0" dirty="0" err="1">
                <a:solidFill>
                  <a:srgbClr val="98C379"/>
                </a:solidFill>
                <a:effectLst/>
                <a:latin typeface="Consolas" panose="020B0609020204030204" pitchFamily="49" charset="0"/>
              </a:rPr>
              <a:t>br</a:t>
            </a:r>
            <a:r>
              <a:rPr lang="fr-FR" b="0" dirty="0">
                <a:solidFill>
                  <a:srgbClr val="98C379"/>
                </a:solidFill>
                <a:effectLst/>
                <a:latin typeface="Consolas" panose="020B0609020204030204" pitchFamily="49" charset="0"/>
              </a:rPr>
              <a:t>/&gt;'</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item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author</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33484794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F56EA-6C85-4FD0-9F54-101687583B7C}"/>
              </a:ext>
            </a:extLst>
          </p:cNvPr>
          <p:cNvSpPr>
            <a:spLocks noGrp="1"/>
          </p:cNvSpPr>
          <p:nvPr>
            <p:ph type="title"/>
          </p:nvPr>
        </p:nvSpPr>
        <p:spPr/>
        <p:txBody>
          <a:bodyPr/>
          <a:lstStyle/>
          <a:p>
            <a:r>
              <a:rPr lang="fr-FR" dirty="0"/>
              <a:t>Visualiser une base WEBSQL</a:t>
            </a:r>
          </a:p>
        </p:txBody>
      </p:sp>
      <p:sp>
        <p:nvSpPr>
          <p:cNvPr id="3" name="Espace réservé du contenu 2">
            <a:extLst>
              <a:ext uri="{FF2B5EF4-FFF2-40B4-BE49-F238E27FC236}">
                <a16:creationId xmlns:a16="http://schemas.microsoft.com/office/drawing/2014/main" id="{5FB282E3-0E76-41FF-850F-514C2FB03011}"/>
              </a:ext>
            </a:extLst>
          </p:cNvPr>
          <p:cNvSpPr>
            <a:spLocks noGrp="1"/>
          </p:cNvSpPr>
          <p:nvPr>
            <p:ph idx="1"/>
          </p:nvPr>
        </p:nvSpPr>
        <p:spPr/>
        <p:txBody>
          <a:bodyPr/>
          <a:lstStyle/>
          <a:p>
            <a:r>
              <a:rPr lang="fr-FR" dirty="0"/>
              <a:t>Dans les outils du </a:t>
            </a:r>
            <a:r>
              <a:rPr lang="fr-FR" dirty="0" err="1"/>
              <a:t>devtools</a:t>
            </a:r>
            <a:r>
              <a:rPr lang="fr-FR" dirty="0"/>
              <a:t> chrome / </a:t>
            </a:r>
            <a:r>
              <a:rPr lang="fr-FR" dirty="0" err="1"/>
              <a:t>ff</a:t>
            </a:r>
            <a:endParaRPr lang="fr-FR" dirty="0"/>
          </a:p>
          <a:p>
            <a:pPr lvl="1"/>
            <a:r>
              <a:rPr lang="fr-FR" dirty="0"/>
              <a:t>Section application</a:t>
            </a:r>
          </a:p>
          <a:p>
            <a:pPr lvl="2"/>
            <a:r>
              <a:rPr lang="fr-FR" dirty="0"/>
              <a:t>Onglet </a:t>
            </a:r>
            <a:r>
              <a:rPr lang="fr-FR" dirty="0" err="1"/>
              <a:t>storage</a:t>
            </a:r>
            <a:r>
              <a:rPr lang="fr-FR" dirty="0"/>
              <a:t> / </a:t>
            </a:r>
            <a:r>
              <a:rPr lang="fr-FR" dirty="0" err="1"/>
              <a:t>websql</a:t>
            </a:r>
            <a:endParaRPr lang="fr-FR" dirty="0"/>
          </a:p>
        </p:txBody>
      </p:sp>
      <p:pic>
        <p:nvPicPr>
          <p:cNvPr id="5" name="Image 4">
            <a:extLst>
              <a:ext uri="{FF2B5EF4-FFF2-40B4-BE49-F238E27FC236}">
                <a16:creationId xmlns:a16="http://schemas.microsoft.com/office/drawing/2014/main" id="{22612C23-3CF7-45E1-BC9A-36C6D4F9D50C}"/>
              </a:ext>
            </a:extLst>
          </p:cNvPr>
          <p:cNvPicPr>
            <a:picLocks noChangeAspect="1"/>
          </p:cNvPicPr>
          <p:nvPr/>
        </p:nvPicPr>
        <p:blipFill>
          <a:blip r:embed="rId2"/>
          <a:stretch>
            <a:fillRect/>
          </a:stretch>
        </p:blipFill>
        <p:spPr>
          <a:xfrm>
            <a:off x="1509712" y="2775545"/>
            <a:ext cx="6124575" cy="3533775"/>
          </a:xfrm>
          <a:prstGeom prst="rect">
            <a:avLst/>
          </a:prstGeom>
        </p:spPr>
      </p:pic>
    </p:spTree>
    <p:extLst>
      <p:ext uri="{BB962C8B-B14F-4D97-AF65-F5344CB8AC3E}">
        <p14:creationId xmlns:p14="http://schemas.microsoft.com/office/powerpoint/2010/main" val="9585713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1FDE1-274D-47EB-8390-8C2DC6DECB6F}"/>
              </a:ext>
            </a:extLst>
          </p:cNvPr>
          <p:cNvSpPr>
            <a:spLocks noGrp="1"/>
          </p:cNvSpPr>
          <p:nvPr>
            <p:ph type="title"/>
          </p:nvPr>
        </p:nvSpPr>
        <p:spPr/>
        <p:txBody>
          <a:bodyPr/>
          <a:lstStyle/>
          <a:p>
            <a:r>
              <a:rPr lang="fr-FR" dirty="0"/>
              <a:t>JSON </a:t>
            </a:r>
            <a:r>
              <a:rPr lang="fr-FR" dirty="0" err="1"/>
              <a:t>webToken</a:t>
            </a:r>
            <a:endParaRPr lang="fr-FR" dirty="0"/>
          </a:p>
        </p:txBody>
      </p:sp>
      <p:sp>
        <p:nvSpPr>
          <p:cNvPr id="3" name="Espace réservé du contenu 2">
            <a:extLst>
              <a:ext uri="{FF2B5EF4-FFF2-40B4-BE49-F238E27FC236}">
                <a16:creationId xmlns:a16="http://schemas.microsoft.com/office/drawing/2014/main" id="{ED0A0F6D-2F34-4901-80ED-C3B1F9DEDC93}"/>
              </a:ext>
            </a:extLst>
          </p:cNvPr>
          <p:cNvSpPr>
            <a:spLocks noGrp="1"/>
          </p:cNvSpPr>
          <p:nvPr>
            <p:ph idx="1"/>
          </p:nvPr>
        </p:nvSpPr>
        <p:spPr/>
        <p:txBody>
          <a:bodyPr/>
          <a:lstStyle/>
          <a:p>
            <a:r>
              <a:rPr lang="fr-FR" dirty="0"/>
              <a:t>JWT est un standard (RFC 1519)</a:t>
            </a:r>
          </a:p>
          <a:p>
            <a:pPr lvl="1"/>
            <a:r>
              <a:rPr lang="fr-FR" dirty="0"/>
              <a:t>Il permet l’encodage/décodage d’un flux json</a:t>
            </a:r>
          </a:p>
          <a:p>
            <a:pPr lvl="3"/>
            <a:r>
              <a:rPr lang="fr-FR" dirty="0"/>
              <a:t>Encodé de 256 à 512bits</a:t>
            </a:r>
          </a:p>
          <a:p>
            <a:pPr lvl="1"/>
            <a:r>
              <a:rPr lang="fr-FR" dirty="0"/>
              <a:t>Grace a une clef secrète</a:t>
            </a:r>
          </a:p>
          <a:p>
            <a:pPr lvl="1"/>
            <a:endParaRPr lang="fr-FR" dirty="0"/>
          </a:p>
          <a:p>
            <a:pPr lvl="1"/>
            <a:r>
              <a:rPr lang="fr-FR" dirty="0"/>
              <a:t>Un lots d’API pour beaucoup de langages </a:t>
            </a:r>
          </a:p>
          <a:p>
            <a:pPr lvl="2"/>
            <a:r>
              <a:rPr lang="fr-FR" dirty="0"/>
              <a:t>Serveur</a:t>
            </a:r>
          </a:p>
          <a:p>
            <a:pPr lvl="2"/>
            <a:r>
              <a:rPr lang="fr-FR" dirty="0"/>
              <a:t>Appli de bureau</a:t>
            </a:r>
          </a:p>
          <a:p>
            <a:pPr lvl="2"/>
            <a:r>
              <a:rPr lang="fr-FR" dirty="0"/>
              <a:t>Js , …</a:t>
            </a:r>
          </a:p>
          <a:p>
            <a:pPr marL="914400" lvl="2" indent="0">
              <a:buNone/>
            </a:pPr>
            <a:endParaRPr lang="fr-FR" dirty="0">
              <a:hlinkClick r:id="rId3"/>
            </a:endParaRPr>
          </a:p>
          <a:p>
            <a:pPr marL="914400" lvl="2" indent="0">
              <a:buNone/>
            </a:pPr>
            <a:r>
              <a:rPr lang="fr-FR" dirty="0">
                <a:hlinkClick r:id="rId3"/>
              </a:rPr>
              <a:t>https://jwt.io/</a:t>
            </a:r>
            <a:endParaRPr lang="fr-FR" dirty="0"/>
          </a:p>
          <a:p>
            <a:pPr lvl="2"/>
            <a:endParaRPr lang="fr-FR" dirty="0"/>
          </a:p>
        </p:txBody>
      </p:sp>
    </p:spTree>
    <p:extLst>
      <p:ext uri="{BB962C8B-B14F-4D97-AF65-F5344CB8AC3E}">
        <p14:creationId xmlns:p14="http://schemas.microsoft.com/office/powerpoint/2010/main" val="18771154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73A6B4-C8C7-4380-B7F7-5A974962100A}"/>
              </a:ext>
            </a:extLst>
          </p:cNvPr>
          <p:cNvSpPr>
            <a:spLocks noGrp="1"/>
          </p:cNvSpPr>
          <p:nvPr>
            <p:ph type="title"/>
          </p:nvPr>
        </p:nvSpPr>
        <p:spPr/>
        <p:txBody>
          <a:bodyPr/>
          <a:lstStyle/>
          <a:p>
            <a:r>
              <a:rPr lang="fr-FR" dirty="0"/>
              <a:t>http </a:t>
            </a:r>
            <a:r>
              <a:rPr lang="fr-FR" dirty="0" err="1"/>
              <a:t>requests</a:t>
            </a:r>
            <a:endParaRPr lang="fr-FR" dirty="0"/>
          </a:p>
        </p:txBody>
      </p:sp>
      <p:sp>
        <p:nvSpPr>
          <p:cNvPr id="5" name="Espace réservé du contenu 4">
            <a:extLst>
              <a:ext uri="{FF2B5EF4-FFF2-40B4-BE49-F238E27FC236}">
                <a16:creationId xmlns:a16="http://schemas.microsoft.com/office/drawing/2014/main" id="{DC610A6F-5E25-46C6-9DA5-31363B2BCBFC}"/>
              </a:ext>
            </a:extLst>
          </p:cNvPr>
          <p:cNvSpPr>
            <a:spLocks noGrp="1"/>
          </p:cNvSpPr>
          <p:nvPr>
            <p:ph idx="1"/>
          </p:nvPr>
        </p:nvSpPr>
        <p:spPr>
          <a:xfrm>
            <a:off x="285720" y="1124744"/>
            <a:ext cx="5510416" cy="5286412"/>
          </a:xfrm>
        </p:spPr>
        <p:txBody>
          <a:bodyPr/>
          <a:lstStyle/>
          <a:p>
            <a:r>
              <a:rPr lang="fr-FR" dirty="0"/>
              <a:t>les appelles http :</a:t>
            </a:r>
          </a:p>
          <a:p>
            <a:pPr lvl="1"/>
            <a:endParaRPr lang="fr-FR" dirty="0"/>
          </a:p>
          <a:p>
            <a:pPr lvl="1"/>
            <a:r>
              <a:rPr lang="fr-FR" dirty="0"/>
              <a:t>Opérateur historique</a:t>
            </a:r>
          </a:p>
          <a:p>
            <a:pPr lvl="2"/>
            <a:r>
              <a:rPr lang="fr-FR" dirty="0" err="1"/>
              <a:t>XMLHttpRequest</a:t>
            </a:r>
            <a:endParaRPr lang="fr-FR" dirty="0"/>
          </a:p>
          <a:p>
            <a:endParaRPr lang="fr-FR" dirty="0"/>
          </a:p>
          <a:p>
            <a:endParaRPr lang="fr-FR" dirty="0"/>
          </a:p>
          <a:p>
            <a:pPr lvl="1"/>
            <a:r>
              <a:rPr lang="fr-FR" dirty="0"/>
              <a:t>API avec promises</a:t>
            </a:r>
          </a:p>
          <a:p>
            <a:pPr lvl="2"/>
            <a:r>
              <a:rPr lang="fr-FR" i="1" dirty="0" err="1"/>
              <a:t>window.fetch</a:t>
            </a:r>
            <a:r>
              <a:rPr lang="fr-FR" i="1" dirty="0"/>
              <a:t> </a:t>
            </a:r>
          </a:p>
        </p:txBody>
      </p:sp>
      <p:grpSp>
        <p:nvGrpSpPr>
          <p:cNvPr id="6" name="Groupe 5">
            <a:extLst>
              <a:ext uri="{FF2B5EF4-FFF2-40B4-BE49-F238E27FC236}">
                <a16:creationId xmlns:a16="http://schemas.microsoft.com/office/drawing/2014/main" id="{333B2DBB-2499-44DB-BB1F-836C3F640405}"/>
              </a:ext>
            </a:extLst>
          </p:cNvPr>
          <p:cNvGrpSpPr/>
          <p:nvPr/>
        </p:nvGrpSpPr>
        <p:grpSpPr>
          <a:xfrm>
            <a:off x="4572000" y="928670"/>
            <a:ext cx="4499992" cy="4688035"/>
            <a:chOff x="4572000" y="928670"/>
            <a:chExt cx="4499992" cy="4688035"/>
          </a:xfrm>
        </p:grpSpPr>
        <p:pic>
          <p:nvPicPr>
            <p:cNvPr id="7" name="Picture 2" descr="look son xhr requests - Computer dad | Meme Generator">
              <a:extLst>
                <a:ext uri="{FF2B5EF4-FFF2-40B4-BE49-F238E27FC236}">
                  <a16:creationId xmlns:a16="http://schemas.microsoft.com/office/drawing/2014/main" id="{5BB1BEDF-9053-40AF-92F3-5A783C63F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8" name="Phylactère : pensées 7">
              <a:extLst>
                <a:ext uri="{FF2B5EF4-FFF2-40B4-BE49-F238E27FC236}">
                  <a16:creationId xmlns:a16="http://schemas.microsoft.com/office/drawing/2014/main" id="{E7E7BEDF-EFE9-40ED-8698-4E8D961693B5}"/>
                </a:ext>
              </a:extLst>
            </p:cNvPr>
            <p:cNvSpPr/>
            <p:nvPr/>
          </p:nvSpPr>
          <p:spPr>
            <a:xfrm>
              <a:off x="4572000" y="928670"/>
              <a:ext cx="4499992" cy="1354815"/>
            </a:xfrm>
            <a:prstGeom prst="cloudCallout">
              <a:avLst>
                <a:gd name="adj1" fmla="val -11900"/>
                <a:gd name="adj2" fmla="val 131098"/>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spTree>
    <p:extLst>
      <p:ext uri="{BB962C8B-B14F-4D97-AF65-F5344CB8AC3E}">
        <p14:creationId xmlns:p14="http://schemas.microsoft.com/office/powerpoint/2010/main" val="2776122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Rappels JavaScript : ES5, DOM, événement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http </a:t>
            </a:r>
            <a:r>
              <a:rPr lang="fr-FR" dirty="0" err="1"/>
              <a:t>requests</a:t>
            </a:r>
            <a:endParaRPr lang="fr-FR" dirty="0"/>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p:txBody>
          <a:bodyPr>
            <a:normAutofit fontScale="92500" lnSpcReduction="10000"/>
          </a:bodyPr>
          <a:lstStyle/>
          <a:p>
            <a:r>
              <a:rPr lang="fr-FR" dirty="0"/>
              <a:t>Pour faciliter l’accès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a:t>
            </a:r>
          </a:p>
          <a:p>
            <a:pPr marL="1371600" lvl="3" indent="0">
              <a:buNone/>
            </a:pPr>
            <a:r>
              <a:rPr lang="fr-FR" dirty="0"/>
              <a:t>compatible</a:t>
            </a:r>
          </a:p>
          <a:p>
            <a:pPr lvl="2"/>
            <a:r>
              <a:rPr lang="fr-FR" b="1" dirty="0" err="1"/>
              <a:t>Fetch</a:t>
            </a:r>
            <a:r>
              <a:rPr lang="fr-FR" dirty="0"/>
              <a:t> Une nouvelle approche </a:t>
            </a:r>
          </a:p>
          <a:p>
            <a:pPr marL="914400" lvl="2" indent="0">
              <a:buNone/>
            </a:pPr>
            <a:r>
              <a:rPr lang="fr-FR" dirty="0"/>
              <a:t>est disponible dès es6 </a:t>
            </a:r>
          </a:p>
          <a:p>
            <a:pPr lvl="3"/>
            <a:r>
              <a:rPr lang="fr-FR" dirty="0"/>
              <a:t>Approche async promise avec </a:t>
            </a:r>
            <a:r>
              <a:rPr lang="fr-FR" b="1" i="1"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508104" y="3831842"/>
            <a:ext cx="3517432" cy="1995466"/>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7808" y="2255255"/>
            <a:ext cx="1281113" cy="172518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7600797" y="2132911"/>
            <a:ext cx="991984" cy="1725189"/>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036" y="3069229"/>
            <a:ext cx="2659274" cy="2659274"/>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283" y="2958068"/>
            <a:ext cx="2155753" cy="27701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8180883" y="4725089"/>
            <a:ext cx="722762" cy="300082"/>
          </a:xfrm>
          <a:prstGeom prst="rect">
            <a:avLst/>
          </a:prstGeom>
        </p:spPr>
        <p:txBody>
          <a:bodyPr wrap="none">
            <a:spAutoFit/>
          </a:bodyPr>
          <a:lstStyle/>
          <a:p>
            <a:r>
              <a:rPr lang="fr-FR" sz="1350" i="1" dirty="0">
                <a:sym typeface="Wingdings" panose="05000000000000000000" pitchFamily="2" charset="2"/>
              </a:rPr>
              <a:t>photo 2</a:t>
            </a:r>
            <a:endParaRPr lang="fr-FR" sz="1350" dirty="0"/>
          </a:p>
        </p:txBody>
      </p:sp>
      <p:sp>
        <p:nvSpPr>
          <p:cNvPr id="11" name="Rectangle 10">
            <a:extLst>
              <a:ext uri="{FF2B5EF4-FFF2-40B4-BE49-F238E27FC236}">
                <a16:creationId xmlns:a16="http://schemas.microsoft.com/office/drawing/2014/main" id="{28769FB1-8AEC-40FD-9ACC-7A97582641BC}"/>
              </a:ext>
            </a:extLst>
          </p:cNvPr>
          <p:cNvSpPr/>
          <p:nvPr/>
        </p:nvSpPr>
        <p:spPr>
          <a:xfrm>
            <a:off x="5088460" y="2631862"/>
            <a:ext cx="722762" cy="300082"/>
          </a:xfrm>
          <a:prstGeom prst="rect">
            <a:avLst/>
          </a:prstGeom>
        </p:spPr>
        <p:txBody>
          <a:bodyPr wrap="none">
            <a:spAutoFit/>
          </a:bodyPr>
          <a:lstStyle/>
          <a:p>
            <a:r>
              <a:rPr lang="fr-FR" sz="1350" i="1" dirty="0">
                <a:sym typeface="Wingdings" panose="05000000000000000000" pitchFamily="2" charset="2"/>
              </a:rPr>
              <a:t>photo 1</a:t>
            </a:r>
            <a:endParaRPr lang="fr-FR" sz="1350" dirty="0"/>
          </a:p>
        </p:txBody>
      </p:sp>
    </p:spTree>
    <p:extLst>
      <p:ext uri="{BB962C8B-B14F-4D97-AF65-F5344CB8AC3E}">
        <p14:creationId xmlns:p14="http://schemas.microsoft.com/office/powerpoint/2010/main" val="40481532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a:bodyPr>
          <a:lstStyle/>
          <a:p>
            <a:r>
              <a:rPr lang="fr-FR" sz="1800" dirty="0" err="1"/>
              <a:t>Jp</a:t>
            </a:r>
            <a:r>
              <a:rPr lang="fr-FR" sz="1800" dirty="0"/>
              <a:t> sais qu’il a tout joué au tiercé du coup il rentre pu un sous en poche </a:t>
            </a:r>
          </a:p>
          <a:p>
            <a:r>
              <a:rPr lang="fr-FR" sz="1800" dirty="0"/>
              <a:t>A 22h ce jour d’avril, il entend le tirage du loto </a:t>
            </a:r>
          </a:p>
          <a:p>
            <a:pPr lvl="1"/>
            <a:endParaRPr lang="fr-FR" sz="1800" dirty="0"/>
          </a:p>
          <a:p>
            <a:pPr lvl="1"/>
            <a:r>
              <a:rPr lang="fr-FR" sz="1800" dirty="0"/>
              <a:t>Souvenez vous, </a:t>
            </a:r>
            <a:r>
              <a:rPr lang="fr-FR" sz="1800" dirty="0" err="1"/>
              <a:t>jp</a:t>
            </a:r>
            <a:r>
              <a:rPr lang="fr-FR" sz="1800" dirty="0"/>
              <a:t> à joué avant le tierce :</a:t>
            </a:r>
          </a:p>
          <a:p>
            <a:pPr lvl="2"/>
            <a:r>
              <a:rPr lang="fr-FR" sz="1350" dirty="0"/>
              <a:t>Il avais fais sa grille</a:t>
            </a:r>
          </a:p>
          <a:p>
            <a:pPr marL="0" indent="0" algn="ctr">
              <a:buNone/>
            </a:pPr>
            <a:r>
              <a:rPr lang="fr-FR" sz="1800" dirty="0">
                <a:solidFill>
                  <a:prstClr val="black"/>
                </a:solidFill>
              </a:rPr>
              <a:t>3 – 8 – 21 – 35 – 49</a:t>
            </a:r>
            <a:endParaRPr lang="fr-FR" sz="1800" dirty="0"/>
          </a:p>
          <a:p>
            <a:pPr lvl="2"/>
            <a:endParaRPr lang="fr-FR" sz="1350" dirty="0"/>
          </a:p>
          <a:p>
            <a:pPr lvl="2"/>
            <a:r>
              <a:rPr lang="fr-FR" sz="1350" dirty="0"/>
              <a:t>Enregistrer son ticket contre un reçu de jeu</a:t>
            </a:r>
          </a:p>
          <a:p>
            <a:pPr lvl="3"/>
            <a:r>
              <a:rPr lang="fr-FR" sz="1200" dirty="0"/>
              <a:t>Il a donc prévu après le tirage de vérifier si il a gagner</a:t>
            </a:r>
          </a:p>
          <a:p>
            <a:pPr lvl="4"/>
            <a:endParaRPr lang="fr-FR" sz="1200" dirty="0"/>
          </a:p>
          <a:p>
            <a:pPr lvl="4"/>
            <a:r>
              <a:rPr lang="fr-FR" sz="1200" dirty="0"/>
              <a:t>Il à déjà prévu que si il gagnait, il irais encaisser ses gains</a:t>
            </a:r>
          </a:p>
          <a:p>
            <a:pPr lvl="5"/>
            <a:r>
              <a:rPr lang="fr-FR" sz="1200" dirty="0"/>
              <a:t>et que c’est un gros lot, il déménagerais à Mulhouse</a:t>
            </a:r>
          </a:p>
          <a:p>
            <a:pPr lvl="4"/>
            <a:endParaRPr lang="fr-FR" sz="1200" dirty="0"/>
          </a:p>
          <a:p>
            <a:pPr lvl="4"/>
            <a:r>
              <a:rPr lang="fr-FR" sz="1200" dirty="0"/>
              <a:t>Il a aussi prévu que si il gagnait rien, il jetterais son ticket</a:t>
            </a:r>
          </a:p>
          <a:p>
            <a:pPr lvl="4"/>
            <a:endParaRPr lang="fr-FR" sz="1200" dirty="0"/>
          </a:p>
          <a:p>
            <a:pPr lvl="2"/>
            <a:r>
              <a:rPr lang="fr-FR" sz="1350" dirty="0"/>
              <a:t>Vue qu’il étais d’humeur gagnante il a jouer et fait d’autre chose</a:t>
            </a:r>
          </a:p>
          <a:p>
            <a:pPr lvl="3"/>
            <a:r>
              <a:rPr lang="fr-FR" sz="1200" dirty="0"/>
              <a:t>C’est la notification de l’appli qui lui à rappeler que le tirage venait d’</a:t>
            </a:r>
            <a:r>
              <a:rPr lang="fr-FR" sz="1200" dirty="0" err="1"/>
              <a:t>etre</a:t>
            </a:r>
            <a:r>
              <a:rPr lang="fr-FR" sz="1200" dirty="0"/>
              <a:t> fait</a:t>
            </a:r>
          </a:p>
          <a:p>
            <a:endParaRPr lang="fr-FR" sz="1800" dirty="0"/>
          </a:p>
          <a:p>
            <a:r>
              <a:rPr lang="fr-FR" sz="1800" dirty="0" err="1"/>
              <a:t>Jp</a:t>
            </a:r>
            <a:r>
              <a:rPr lang="fr-FR" sz="1800" dirty="0"/>
              <a:t> 42 ans en ce jour d’avril avais tous les bon numéro, dans l’ordre du loto.</a:t>
            </a:r>
          </a:p>
          <a:p>
            <a:endParaRPr lang="fr-FR" sz="1800" dirty="0"/>
          </a:p>
          <a:p>
            <a:pPr lvl="2"/>
            <a:endParaRPr lang="fr-FR" sz="135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91504"/>
            <a:ext cx="1042385" cy="88779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6137203" y="3429000"/>
            <a:ext cx="2721077" cy="1231491"/>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9019895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342900" lvl="1" indent="0">
              <a:buNone/>
            </a:pPr>
            <a:r>
              <a:rPr lang="fr-FR" dirty="0"/>
              <a:t> </a:t>
            </a:r>
          </a:p>
        </p:txBody>
      </p:sp>
    </p:spTree>
    <p:extLst>
      <p:ext uri="{BB962C8B-B14F-4D97-AF65-F5344CB8AC3E}">
        <p14:creationId xmlns:p14="http://schemas.microsoft.com/office/powerpoint/2010/main" val="35832796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a:t>Async / await / Promise</a:t>
            </a:r>
            <a:endParaRPr lang="fr-FR" dirty="0"/>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normAutofit lnSpcReduction="10000"/>
          </a:bodyPr>
          <a:lstStyle/>
          <a:p>
            <a:r>
              <a:rPr lang="fr-FR" dirty="0"/>
              <a:t>Pour </a:t>
            </a:r>
            <a:r>
              <a:rPr lang="fr-FR" dirty="0" err="1"/>
              <a:t>etre</a:t>
            </a:r>
            <a:r>
              <a:rPr lang="fr-FR" dirty="0"/>
              <a:t> attendu un fonction :</a:t>
            </a:r>
          </a:p>
          <a:p>
            <a:pPr lvl="1"/>
            <a:r>
              <a:rPr lang="fr-FR" dirty="0"/>
              <a:t>Doit soit être déclarer </a:t>
            </a:r>
            <a:r>
              <a:rPr lang="fr-FR" dirty="0" err="1"/>
              <a:t>async</a:t>
            </a:r>
            <a:endParaRPr lang="fr-FR" dirty="0"/>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err="1"/>
              <a:t>async</a:t>
            </a:r>
            <a:r>
              <a:rPr lang="fr-FR" b="1" dirty="0"/>
              <a:t> </a:t>
            </a:r>
            <a:r>
              <a:rPr lang="fr-FR" dirty="0"/>
              <a:t>s’utilise soit </a:t>
            </a:r>
          </a:p>
          <a:p>
            <a:pPr lvl="4"/>
            <a:r>
              <a:rPr lang="fr-FR" dirty="0"/>
              <a:t>Notion d’</a:t>
            </a:r>
            <a:r>
              <a:rPr lang="fr-FR" dirty="0" err="1"/>
              <a:t>atetente</a:t>
            </a:r>
            <a:r>
              <a:rPr lang="fr-FR" dirty="0"/>
              <a:t> explicite, préfixer par </a:t>
            </a:r>
            <a:r>
              <a:rPr lang="fr-FR" b="1" dirty="0" err="1"/>
              <a:t>await</a:t>
            </a:r>
            <a:endParaRPr lang="fr-FR" b="1" dirty="0"/>
          </a:p>
          <a:p>
            <a:pPr lvl="4"/>
            <a:r>
              <a:rPr lang="fr-FR" dirty="0"/>
              <a:t>Pas d’</a:t>
            </a:r>
            <a:r>
              <a:rPr lang="fr-FR" dirty="0" err="1"/>
              <a:t>atente</a:t>
            </a:r>
            <a:r>
              <a:rPr lang="fr-FR" dirty="0"/>
              <a:t>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p:txBody>
          <a:bodyPr>
            <a:normAutofit fontScale="850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err="1">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350" dirty="0">
                <a:solidFill>
                  <a:srgbClr val="A31515"/>
                </a:solidFill>
                <a:latin typeface="Consolas" panose="020B0609020204030204" pitchFamily="49" charset="0"/>
              </a:rPr>
              <a:t>I </a:t>
            </a:r>
            <a:r>
              <a:rPr lang="fr-FR" sz="135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err="1">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3368040" y="2693660"/>
            <a:ext cx="1203960" cy="2788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3368040" y="1484784"/>
            <a:ext cx="883920" cy="835506"/>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3619500" y="3234690"/>
            <a:ext cx="1059180" cy="8382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3368040" y="4290094"/>
            <a:ext cx="184023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3779912" y="4838713"/>
            <a:ext cx="1546468" cy="246471"/>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602792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xhr</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4 étapes</a:t>
            </a:r>
          </a:p>
          <a:p>
            <a:pPr lvl="1"/>
            <a:r>
              <a:rPr lang="fr-FR" dirty="0"/>
              <a:t>Nouveau XHR</a:t>
            </a:r>
          </a:p>
          <a:p>
            <a:pPr lvl="2"/>
            <a:r>
              <a:rPr lang="fr-FR" altLang="fr-FR" dirty="0">
                <a:solidFill>
                  <a:srgbClr val="000000"/>
                </a:solidFill>
                <a:latin typeface="Inconsolata"/>
              </a:rPr>
              <a:t>Création de l’objet</a:t>
            </a:r>
          </a:p>
          <a:p>
            <a:pPr lvl="2"/>
            <a:endParaRPr lang="fr-FR" altLang="fr-FR" dirty="0">
              <a:solidFill>
                <a:srgbClr val="000000"/>
              </a:solidFill>
              <a:latin typeface="Inconsolata"/>
            </a:endParaRPr>
          </a:p>
          <a:p>
            <a:pPr lvl="1"/>
            <a:r>
              <a:rPr lang="fr-FR" altLang="fr-FR" dirty="0">
                <a:solidFill>
                  <a:srgbClr val="000000"/>
                </a:solidFill>
                <a:latin typeface="Inconsolata"/>
              </a:rPr>
              <a:t>Ouverture </a:t>
            </a:r>
          </a:p>
          <a:p>
            <a:pPr lvl="2"/>
            <a:r>
              <a:rPr lang="fr-FR" altLang="fr-FR" dirty="0">
                <a:solidFill>
                  <a:srgbClr val="000000"/>
                </a:solidFill>
                <a:latin typeface="Inconsolata"/>
              </a:rPr>
              <a:t>Définition de:</a:t>
            </a:r>
          </a:p>
          <a:p>
            <a:pPr lvl="3"/>
            <a:r>
              <a:rPr lang="fr-FR" altLang="fr-FR" dirty="0">
                <a:solidFill>
                  <a:srgbClr val="000000"/>
                </a:solidFill>
                <a:latin typeface="Inconsolata"/>
              </a:rPr>
              <a:t>Méthode http</a:t>
            </a:r>
          </a:p>
          <a:p>
            <a:pPr lvl="3"/>
            <a:r>
              <a:rPr lang="fr-FR" altLang="fr-FR" dirty="0">
                <a:solidFill>
                  <a:srgbClr val="000000"/>
                </a:solidFill>
                <a:latin typeface="Inconsolata"/>
              </a:rPr>
              <a:t>Url</a:t>
            </a:r>
          </a:p>
          <a:p>
            <a:pPr lvl="1"/>
            <a:r>
              <a:rPr lang="fr-FR" altLang="fr-FR" dirty="0">
                <a:solidFill>
                  <a:srgbClr val="000000"/>
                </a:solidFill>
                <a:latin typeface="Inconsolata"/>
              </a:rPr>
              <a:t>Evènement </a:t>
            </a:r>
          </a:p>
          <a:p>
            <a:pPr lvl="2"/>
            <a:r>
              <a:rPr lang="fr-FR" altLang="fr-FR" dirty="0">
                <a:solidFill>
                  <a:srgbClr val="000000"/>
                </a:solidFill>
                <a:latin typeface="Inconsolata"/>
              </a:rPr>
              <a:t>Définition de l’action pour chaque changement du </a:t>
            </a:r>
            <a:r>
              <a:rPr lang="fr-FR" altLang="fr-FR" i="1" dirty="0" err="1">
                <a:solidFill>
                  <a:srgbClr val="000000"/>
                </a:solidFill>
                <a:latin typeface="Inconsolata"/>
              </a:rPr>
              <a:t>readyState</a:t>
            </a:r>
            <a:endParaRPr lang="fr-FR" altLang="fr-FR" dirty="0">
              <a:solidFill>
                <a:srgbClr val="000000"/>
              </a:solidFill>
              <a:latin typeface="Inconsolata"/>
            </a:endParaRPr>
          </a:p>
          <a:p>
            <a:pPr lvl="2"/>
            <a:endParaRPr lang="fr-FR" altLang="fr-FR" dirty="0">
              <a:solidFill>
                <a:srgbClr val="000000"/>
              </a:solidFill>
              <a:latin typeface="Inconsolata"/>
            </a:endParaRPr>
          </a:p>
          <a:p>
            <a:pPr lvl="1"/>
            <a:r>
              <a:rPr lang="fr-FR" altLang="fr-FR" dirty="0">
                <a:solidFill>
                  <a:srgbClr val="000000"/>
                </a:solidFill>
                <a:latin typeface="Inconsolata"/>
              </a:rPr>
              <a:t>Envoie</a:t>
            </a:r>
          </a:p>
          <a:p>
            <a:pPr lvl="2"/>
            <a:r>
              <a:rPr lang="fr-FR" altLang="fr-FR" dirty="0">
                <a:solidFill>
                  <a:srgbClr val="000000"/>
                </a:solidFill>
                <a:latin typeface="Inconsolata"/>
              </a:rPr>
              <a:t>Le corps à envoyé est l’argument d’entrée</a:t>
            </a: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a:xfrm rot="160723">
            <a:off x="4431751" y="1618138"/>
            <a:ext cx="4414250" cy="3755393"/>
          </a:xfrm>
        </p:spPr>
        <p:txBody>
          <a:bodyPr>
            <a:normAutofit fontScale="85000" lnSpcReduction="10000"/>
          </a:bodyPr>
          <a:lstStyle/>
          <a:p>
            <a:r>
              <a:rPr lang="fr-FR" dirty="0"/>
              <a:t>Exemple GET :</a:t>
            </a:r>
          </a:p>
          <a:p>
            <a:endParaRPr lang="fr-FR" dirty="0"/>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xhr</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XMLHttpRequest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open</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GET'</a:t>
            </a:r>
            <a:r>
              <a:rPr lang="fr-FR" b="0" dirty="0" err="1">
                <a:solidFill>
                  <a:srgbClr val="ABB2BF"/>
                </a:solidFill>
                <a:effectLst/>
                <a:latin typeface="Consolas" panose="020B0609020204030204" pitchFamily="49" charset="0"/>
              </a:rPr>
              <a:t>,</a:t>
            </a:r>
            <a:r>
              <a:rPr lang="fr-FR" b="0" dirty="0" err="1">
                <a:solidFill>
                  <a:srgbClr val="98C379"/>
                </a:solidFill>
                <a:effectLst/>
                <a:latin typeface="Consolas" panose="020B0609020204030204" pitchFamily="49" charset="0"/>
              </a:rPr>
              <a:t>'http</a:t>
            </a:r>
            <a:r>
              <a:rPr lang="fr-FR" b="0" dirty="0">
                <a:solidFill>
                  <a:srgbClr val="98C379"/>
                </a:solidFill>
                <a:effectLst/>
                <a:latin typeface="Consolas" panose="020B0609020204030204" pitchFamily="49" charset="0"/>
              </a:rPr>
              <a:t>://clanphs.free.fr/’);</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onreadystatechange</a:t>
            </a:r>
            <a:r>
              <a:rPr lang="fr-FR" b="0" dirty="0">
                <a:solidFill>
                  <a:srgbClr val="98C379"/>
                </a:solidFill>
                <a:effectLst/>
                <a:latin typeface="Consolas" panose="020B0609020204030204" pitchFamily="49" charset="0"/>
              </a:rPr>
              <a:t>=(</a:t>
            </a:r>
            <a:r>
              <a:rPr lang="fr-FR" b="0" i="1" dirty="0" err="1">
                <a:solidFill>
                  <a:srgbClr val="E06C75"/>
                </a:solidFill>
                <a:effectLst/>
                <a:latin typeface="Consolas" panose="020B0609020204030204" pitchFamily="49" charset="0"/>
              </a:rPr>
              <a:t>evt</a:t>
            </a:r>
            <a:r>
              <a:rPr lang="fr-FR" b="0" dirty="0">
                <a:solidFill>
                  <a:srgbClr val="98C379"/>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readyState</a:t>
            </a:r>
            <a:r>
              <a:rPr lang="fr-FR" b="0" dirty="0">
                <a:solidFill>
                  <a:srgbClr val="98C379"/>
                </a:solidFill>
                <a:effectLst/>
                <a:latin typeface="Consolas" panose="020B0609020204030204" pitchFamily="49" charset="0"/>
              </a:rPr>
              <a:t>&lt;4){return;}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else</a:t>
            </a: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!=200){</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(`error ${</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JSON</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parse</a:t>
            </a:r>
            <a:r>
              <a:rPr lang="fr-FR" b="0" dirty="0">
                <a:solidFill>
                  <a:srgbClr val="98C379"/>
                </a:solidFill>
                <a:effectLst/>
                <a:latin typeface="Consolas" panose="020B0609020204030204" pitchFamily="49" charset="0"/>
              </a:rPr>
              <a:t>(</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response</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send</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3" name="Étoile : 16 branches 2">
            <a:extLst>
              <a:ext uri="{FF2B5EF4-FFF2-40B4-BE49-F238E27FC236}">
                <a16:creationId xmlns:a16="http://schemas.microsoft.com/office/drawing/2014/main" id="{C0BC7B76-6656-4A4A-944B-144953AB5752}"/>
              </a:ext>
            </a:extLst>
          </p:cNvPr>
          <p:cNvSpPr/>
          <p:nvPr/>
        </p:nvSpPr>
        <p:spPr>
          <a:xfrm>
            <a:off x="5328146" y="142852"/>
            <a:ext cx="3926240" cy="1584176"/>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setRequestHeader</a:t>
            </a:r>
            <a:r>
              <a:rPr lang="fr-FR" dirty="0"/>
              <a:t> permet la définition des header de requête</a:t>
            </a:r>
          </a:p>
        </p:txBody>
      </p:sp>
      <p:cxnSp>
        <p:nvCxnSpPr>
          <p:cNvPr id="7" name="Connecteur droit avec flèche 6">
            <a:extLst>
              <a:ext uri="{FF2B5EF4-FFF2-40B4-BE49-F238E27FC236}">
                <a16:creationId xmlns:a16="http://schemas.microsoft.com/office/drawing/2014/main" id="{CD1769EA-263D-4233-B569-E8951822AB9B}"/>
              </a:ext>
            </a:extLst>
          </p:cNvPr>
          <p:cNvCxnSpPr/>
          <p:nvPr/>
        </p:nvCxnSpPr>
        <p:spPr>
          <a:xfrm flipV="1">
            <a:off x="3203848" y="2420888"/>
            <a:ext cx="1296144" cy="57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9955AE-236A-417A-A38B-3509B07227A8}"/>
              </a:ext>
            </a:extLst>
          </p:cNvPr>
          <p:cNvCxnSpPr>
            <a:cxnSpLocks/>
          </p:cNvCxnSpPr>
          <p:nvPr/>
        </p:nvCxnSpPr>
        <p:spPr>
          <a:xfrm>
            <a:off x="3560742" y="2025699"/>
            <a:ext cx="9392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D635B1E-F051-49AA-8136-F57E0CF0E85F}"/>
              </a:ext>
            </a:extLst>
          </p:cNvPr>
          <p:cNvCxnSpPr>
            <a:cxnSpLocks/>
          </p:cNvCxnSpPr>
          <p:nvPr/>
        </p:nvCxnSpPr>
        <p:spPr>
          <a:xfrm flipV="1">
            <a:off x="3091117" y="2996952"/>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43C1A6-18CB-41A6-8DCF-277B58FF0939}"/>
              </a:ext>
            </a:extLst>
          </p:cNvPr>
          <p:cNvCxnSpPr>
            <a:cxnSpLocks/>
          </p:cNvCxnSpPr>
          <p:nvPr/>
        </p:nvCxnSpPr>
        <p:spPr>
          <a:xfrm flipV="1">
            <a:off x="3036613" y="4700598"/>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59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mj-lt"/>
              </a:rPr>
              <a:t>fetch</a:t>
            </a:r>
            <a:r>
              <a:rPr lang="fr-FR" altLang="fr-FR" dirty="0">
                <a:solidFill>
                  <a:srgbClr val="000000"/>
                </a:solidFill>
                <a:latin typeface="+mj-lt"/>
              </a:rPr>
              <a:t>('</a:t>
            </a:r>
            <a:r>
              <a:rPr lang="fr-FR" dirty="0">
                <a:latin typeface="+mj-lt"/>
                <a:hlinkClick r:id="rId3"/>
              </a:rPr>
              <a:t>https://www.reddit.com/r/javascript/.json</a:t>
            </a:r>
            <a:r>
              <a:rPr lang="fr-FR" altLang="fr-FR" dirty="0">
                <a:solidFill>
                  <a:srgbClr val="000000"/>
                </a:solidFill>
                <a:latin typeface="+mj-lt"/>
              </a:rPr>
              <a:t>', { </a:t>
            </a:r>
          </a:p>
          <a:p>
            <a:pPr marL="685800" lvl="2" indent="0">
              <a:buNone/>
            </a:pPr>
            <a:r>
              <a:rPr lang="fr-FR" altLang="fr-FR" dirty="0">
                <a:solidFill>
                  <a:srgbClr val="008080"/>
                </a:solidFill>
                <a:latin typeface="+mj-lt"/>
              </a:rPr>
              <a:t>	</a:t>
            </a:r>
            <a:r>
              <a:rPr lang="fr-FR" altLang="fr-FR" dirty="0" err="1">
                <a:solidFill>
                  <a:srgbClr val="008080"/>
                </a:solidFill>
                <a:latin typeface="+mj-lt"/>
              </a:rPr>
              <a:t>method</a:t>
            </a:r>
            <a:r>
              <a:rPr lang="fr-FR" altLang="fr-FR" dirty="0">
                <a:solidFill>
                  <a:srgbClr val="000000"/>
                </a:solidFill>
                <a:latin typeface="+mj-lt"/>
              </a:rPr>
              <a:t>: '</a:t>
            </a:r>
            <a:r>
              <a:rPr lang="fr-FR" altLang="fr-FR" dirty="0">
                <a:solidFill>
                  <a:srgbClr val="DD1144"/>
                </a:solidFill>
                <a:latin typeface="+mj-lt"/>
              </a:rPr>
              <a:t>post</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dirty="0">
                <a:solidFill>
                  <a:srgbClr val="008080"/>
                </a:solidFill>
                <a:latin typeface="+mj-lt"/>
              </a:rPr>
              <a:t>body</a:t>
            </a:r>
            <a:r>
              <a:rPr lang="fr-FR" altLang="fr-FR" dirty="0">
                <a:solidFill>
                  <a:srgbClr val="000000"/>
                </a:solidFill>
                <a:latin typeface="+mj-lt"/>
              </a:rPr>
              <a:t>: </a:t>
            </a:r>
            <a:r>
              <a:rPr lang="fr-FR" altLang="fr-FR" dirty="0" err="1">
                <a:solidFill>
                  <a:srgbClr val="000000"/>
                </a:solidFill>
                <a:latin typeface="+mj-lt"/>
              </a:rPr>
              <a:t>JSON.stringify</a:t>
            </a:r>
            <a:r>
              <a:rPr lang="fr-FR" altLang="fr-FR" dirty="0">
                <a:solidFill>
                  <a:srgbClr val="000000"/>
                </a:solidFill>
                <a:latin typeface="+mj-lt"/>
              </a:rPr>
              <a:t>(</a:t>
            </a:r>
            <a:r>
              <a:rPr lang="fr-FR" altLang="fr-FR" dirty="0" err="1">
                <a:solidFill>
                  <a:srgbClr val="000000"/>
                </a:solidFill>
                <a:latin typeface="+mj-lt"/>
              </a:rPr>
              <a:t>opts</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sz="2600" dirty="0">
                <a:solidFill>
                  <a:srgbClr val="000000"/>
                </a:solidFill>
                <a:latin typeface="+mj-lt"/>
              </a:rPr>
              <a:t>.</a:t>
            </a:r>
            <a:r>
              <a:rPr lang="fr-FR" altLang="fr-FR" sz="2600" dirty="0" err="1">
                <a:solidFill>
                  <a:srgbClr val="000000"/>
                </a:solidFill>
                <a:latin typeface="+mj-lt"/>
              </a:rPr>
              <a:t>then</a:t>
            </a:r>
            <a:r>
              <a:rPr lang="fr-FR" altLang="fr-FR" sz="1800" dirty="0">
                <a:solidFill>
                  <a:srgbClr val="000000"/>
                </a:solidFill>
                <a:latin typeface="+mj-lt"/>
              </a:rPr>
              <a:t>(…).</a:t>
            </a:r>
            <a:r>
              <a:rPr lang="fr-FR" altLang="fr-FR" sz="1800" dirty="0" err="1">
                <a:solidFill>
                  <a:srgbClr val="000000"/>
                </a:solidFill>
                <a:latin typeface="+mj-lt"/>
              </a:rPr>
              <a:t>then</a:t>
            </a:r>
            <a:r>
              <a:rPr lang="fr-FR" altLang="fr-FR" sz="1800" dirty="0">
                <a:solidFill>
                  <a:srgbClr val="000000"/>
                </a:solidFill>
                <a:latin typeface="+mj-lt"/>
              </a:rPr>
              <a:t>(…)</a:t>
            </a:r>
            <a:endParaRPr lang="fr-FR" altLang="fr-FR" sz="5700" dirty="0">
              <a:latin typeface="+mj-lt"/>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normAutofit fontScale="85000" lnSpcReduction="10000"/>
          </a:bodyPr>
          <a:lstStyle/>
          <a:p>
            <a:r>
              <a:rPr lang="fr-FR" dirty="0"/>
              <a:t>Exemple GET :</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querySelector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img</a:t>
            </a: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1" dirty="0" err="1">
                <a:solidFill>
                  <a:srgbClr val="56B6C2"/>
                </a:solidFill>
                <a:effectLst/>
                <a:latin typeface="Consolas" panose="020B0609020204030204" pitchFamily="49" charset="0"/>
              </a:rPr>
              <a:t>fetch</a:t>
            </a:r>
            <a:r>
              <a:rPr lang="fr-FR" b="0" dirty="0">
                <a:solidFill>
                  <a:srgbClr val="98C379"/>
                </a:solidFill>
                <a:effectLst/>
                <a:latin typeface="Consolas" panose="020B0609020204030204" pitchFamily="49" charset="0"/>
              </a:rPr>
              <a:t>('</a:t>
            </a:r>
            <a:r>
              <a:rPr lang="fr-FR" b="0" dirty="0">
                <a:solidFill>
                  <a:srgbClr val="E06C75"/>
                </a:solidFill>
                <a:effectLst/>
                <a:latin typeface="Consolas" panose="020B0609020204030204" pitchFamily="49" charset="0"/>
              </a:rPr>
              <a:t>flowers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jpg</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blob</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URL</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createObjectURL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src</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endParaRPr lang="fr-FR" dirty="0"/>
          </a:p>
        </p:txBody>
      </p:sp>
    </p:spTree>
    <p:extLst>
      <p:ext uri="{BB962C8B-B14F-4D97-AF65-F5344CB8AC3E}">
        <p14:creationId xmlns:p14="http://schemas.microsoft.com/office/powerpoint/2010/main" val="40835778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167</a:t>
            </a:fld>
            <a:endParaRPr lang="fr-FR" dirty="0"/>
          </a:p>
        </p:txBody>
      </p:sp>
    </p:spTree>
    <p:extLst>
      <p:ext uri="{BB962C8B-B14F-4D97-AF65-F5344CB8AC3E}">
        <p14:creationId xmlns:p14="http://schemas.microsoft.com/office/powerpoint/2010/main" val="35537553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a:bodyPr>
          <a:lstStyle/>
          <a:p>
            <a:r>
              <a:rPr lang="fr-FR" dirty="0"/>
              <a:t>Les méthodes de création dynamique d'objets.</a:t>
            </a:r>
          </a:p>
          <a:p>
            <a:r>
              <a:rPr lang="fr-FR" dirty="0"/>
              <a:t>Phases des événements capture, </a:t>
            </a:r>
            <a:r>
              <a:rPr lang="fr-FR" dirty="0" err="1"/>
              <a:t>capturing</a:t>
            </a:r>
            <a:r>
              <a:rPr lang="fr-FR" dirty="0"/>
              <a:t>, </a:t>
            </a:r>
            <a:r>
              <a:rPr lang="fr-FR" dirty="0" err="1"/>
              <a:t>bubble</a:t>
            </a:r>
            <a:r>
              <a:rPr lang="fr-FR" dirty="0"/>
              <a:t>.</a:t>
            </a:r>
          </a:p>
          <a:p>
            <a:r>
              <a:rPr lang="fr-FR" dirty="0"/>
              <a:t>La gestion des événements. Les objets de type Event.</a:t>
            </a:r>
          </a:p>
          <a:p>
            <a:r>
              <a:rPr lang="fr-FR" dirty="0"/>
              <a:t>Structure de données XML et JSON</a:t>
            </a:r>
          </a:p>
          <a:p>
            <a:r>
              <a:rPr lang="fr-FR" dirty="0"/>
              <a:t>Les méthodes avancées en ES5.</a:t>
            </a:r>
          </a:p>
          <a:p>
            <a:endParaRPr lang="fr-FR" dirty="0"/>
          </a:p>
        </p:txBody>
      </p:sp>
    </p:spTree>
    <p:extLst>
      <p:ext uri="{BB962C8B-B14F-4D97-AF65-F5344CB8AC3E}">
        <p14:creationId xmlns:p14="http://schemas.microsoft.com/office/powerpoint/2010/main" val="35746592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6675797" y="1268760"/>
            <a:ext cx="1765385" cy="928595"/>
            <a:chOff x="6080216" y="1281429"/>
            <a:chExt cx="2684117" cy="1368153"/>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0216" y="1570312"/>
              <a:ext cx="1079269" cy="10792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6136" y="2636912"/>
            <a:ext cx="2592289" cy="367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173</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3E6860-17B7-4D7E-A921-5D6D769C8D17}"/>
              </a:ext>
            </a:extLst>
          </p:cNvPr>
          <p:cNvSpPr>
            <a:spLocks noGrp="1"/>
          </p:cNvSpPr>
          <p:nvPr>
            <p:ph type="title"/>
          </p:nvPr>
        </p:nvSpPr>
        <p:spPr/>
        <p:txBody>
          <a:bodyPr/>
          <a:lstStyle/>
          <a:p>
            <a:r>
              <a:rPr lang="fr-FR" dirty="0"/>
              <a:t>Node.js</a:t>
            </a:r>
          </a:p>
        </p:txBody>
      </p:sp>
      <p:sp>
        <p:nvSpPr>
          <p:cNvPr id="5" name="Espace réservé du contenu 4">
            <a:extLst>
              <a:ext uri="{FF2B5EF4-FFF2-40B4-BE49-F238E27FC236}">
                <a16:creationId xmlns:a16="http://schemas.microsoft.com/office/drawing/2014/main" id="{EDE0E789-8DA3-425C-A96B-8F568A66DEF3}"/>
              </a:ext>
            </a:extLst>
          </p:cNvPr>
          <p:cNvSpPr>
            <a:spLocks noGrp="1"/>
          </p:cNvSpPr>
          <p:nvPr>
            <p:ph idx="1"/>
          </p:nvPr>
        </p:nvSpPr>
        <p:spPr/>
        <p:txBody>
          <a:bodyPr>
            <a:normAutofit fontScale="92500" lnSpcReduction="10000"/>
          </a:bodyPr>
          <a:lstStyle/>
          <a:p>
            <a:r>
              <a:rPr lang="fr-FR" dirty="0"/>
              <a:t>Node.js est un moteur JS s’exécutant hors navigateur</a:t>
            </a:r>
          </a:p>
          <a:p>
            <a:pPr lvl="1"/>
            <a:r>
              <a:rPr lang="fr-FR" dirty="0"/>
              <a:t>Il permet d’écrire des apps serveur</a:t>
            </a:r>
          </a:p>
          <a:p>
            <a:pPr marL="457200" lvl="1" indent="0">
              <a:buNone/>
            </a:pPr>
            <a:endParaRPr lang="fr-FR" dirty="0"/>
          </a:p>
          <a:p>
            <a:pPr lvl="1"/>
            <a:r>
              <a:rPr lang="fr-FR" dirty="0"/>
              <a:t>Il possède toutes les même bases du langage</a:t>
            </a:r>
          </a:p>
          <a:p>
            <a:pPr lvl="2"/>
            <a:r>
              <a:rPr lang="fr-FR" dirty="0"/>
              <a:t>Syntaxe</a:t>
            </a:r>
          </a:p>
          <a:p>
            <a:pPr lvl="2"/>
            <a:r>
              <a:rPr lang="fr-FR" dirty="0" err="1"/>
              <a:t>Core</a:t>
            </a:r>
            <a:r>
              <a:rPr lang="fr-FR" dirty="0"/>
              <a:t> </a:t>
            </a:r>
            <a:r>
              <a:rPr lang="fr-FR" dirty="0" err="1"/>
              <a:t>functions</a:t>
            </a:r>
            <a:endParaRPr lang="fr-FR" dirty="0"/>
          </a:p>
          <a:p>
            <a:pPr lvl="1"/>
            <a:endParaRPr lang="fr-FR" dirty="0"/>
          </a:p>
          <a:p>
            <a:pPr lvl="1"/>
            <a:r>
              <a:rPr lang="fr-FR" dirty="0"/>
              <a:t>Il possède un gestionnaire de dépendances</a:t>
            </a:r>
          </a:p>
          <a:p>
            <a:pPr lvl="2"/>
            <a:r>
              <a:rPr lang="fr-FR" dirty="0"/>
              <a:t>NPM</a:t>
            </a:r>
          </a:p>
        </p:txBody>
      </p:sp>
      <p:pic>
        <p:nvPicPr>
          <p:cNvPr id="1032" name="Picture 8" descr="Installer n'importe quel module npm pour Node.js sous Windows">
            <a:extLst>
              <a:ext uri="{FF2B5EF4-FFF2-40B4-BE49-F238E27FC236}">
                <a16:creationId xmlns:a16="http://schemas.microsoft.com/office/drawing/2014/main" id="{E0CE40D7-0BC7-49AA-93A8-2722727D1BA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56263" y="2129036"/>
            <a:ext cx="2992437" cy="224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176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24464196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C1E893-C4DE-43BA-9EDA-4E26B39060D9}"/>
              </a:ext>
            </a:extLst>
          </p:cNvPr>
          <p:cNvSpPr>
            <a:spLocks noGrp="1"/>
          </p:cNvSpPr>
          <p:nvPr>
            <p:ph type="title"/>
          </p:nvPr>
        </p:nvSpPr>
        <p:spPr/>
        <p:txBody>
          <a:bodyPr/>
          <a:lstStyle/>
          <a:p>
            <a:r>
              <a:rPr lang="fr-FR" dirty="0"/>
              <a:t>Server node.js</a:t>
            </a:r>
          </a:p>
        </p:txBody>
      </p:sp>
      <p:sp>
        <p:nvSpPr>
          <p:cNvPr id="5" name="Espace réservé du contenu 4">
            <a:extLst>
              <a:ext uri="{FF2B5EF4-FFF2-40B4-BE49-F238E27FC236}">
                <a16:creationId xmlns:a16="http://schemas.microsoft.com/office/drawing/2014/main" id="{64C34BA8-A530-4F18-939A-EE52D0B338EB}"/>
              </a:ext>
            </a:extLst>
          </p:cNvPr>
          <p:cNvSpPr>
            <a:spLocks noGrp="1"/>
          </p:cNvSpPr>
          <p:nvPr>
            <p:ph idx="1"/>
          </p:nvPr>
        </p:nvSpPr>
        <p:spPr/>
        <p:txBody>
          <a:bodyPr/>
          <a:lstStyle/>
          <a:p>
            <a:r>
              <a:rPr lang="fr-FR" dirty="0"/>
              <a:t>Penchons nous sur le module </a:t>
            </a:r>
            <a:r>
              <a:rPr lang="fr-FR" b="1" i="1" dirty="0"/>
              <a:t>express</a:t>
            </a:r>
          </a:p>
          <a:p>
            <a:pPr lvl="2"/>
            <a:r>
              <a:rPr lang="fr-FR" dirty="0"/>
              <a:t>Permet de fournir un service </a:t>
            </a:r>
          </a:p>
          <a:p>
            <a:pPr lvl="3"/>
            <a:r>
              <a:rPr lang="fr-FR" dirty="0"/>
              <a:t>Ecoutant http </a:t>
            </a:r>
          </a:p>
          <a:p>
            <a:pPr lvl="2"/>
            <a:endParaRPr lang="fr-FR" dirty="0"/>
          </a:p>
          <a:p>
            <a:pPr lvl="2"/>
            <a:r>
              <a:rPr lang="fr-FR" dirty="0"/>
              <a:t>Un service serveur </a:t>
            </a:r>
          </a:p>
          <a:p>
            <a:pPr lvl="3"/>
            <a:r>
              <a:rPr lang="fr-FR" dirty="0"/>
              <a:t>Et pouvant proposer des réponses au </a:t>
            </a:r>
            <a:r>
              <a:rPr lang="fr-FR" dirty="0" err="1"/>
              <a:t>requette</a:t>
            </a:r>
            <a:endParaRPr lang="fr-FR" dirty="0"/>
          </a:p>
          <a:p>
            <a:r>
              <a:rPr lang="fr-FR" dirty="0"/>
              <a:t>Installation :</a:t>
            </a:r>
          </a:p>
          <a:p>
            <a:pPr marL="396875" lvl="7" indent="0" algn="ctr">
              <a:buNone/>
            </a:pPr>
            <a:r>
              <a:rPr lang="fr-FR" dirty="0"/>
              <a:t>npm </a:t>
            </a:r>
            <a:r>
              <a:rPr lang="fr-FR" dirty="0" err="1"/>
              <a:t>install</a:t>
            </a:r>
            <a:r>
              <a:rPr lang="fr-FR" dirty="0"/>
              <a:t> -s express</a:t>
            </a:r>
          </a:p>
          <a:p>
            <a:endParaRPr lang="fr-FR" dirty="0"/>
          </a:p>
          <a:p>
            <a:pPr marL="0" indent="0">
              <a:buNone/>
            </a:pPr>
            <a:endParaRPr lang="fr-FR" dirty="0"/>
          </a:p>
        </p:txBody>
      </p:sp>
    </p:spTree>
    <p:extLst>
      <p:ext uri="{BB962C8B-B14F-4D97-AF65-F5344CB8AC3E}">
        <p14:creationId xmlns:p14="http://schemas.microsoft.com/office/powerpoint/2010/main" val="392739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A60EB-AC56-401D-89AB-02756F297E44}"/>
              </a:ext>
            </a:extLst>
          </p:cNvPr>
          <p:cNvSpPr>
            <a:spLocks noGrp="1"/>
          </p:cNvSpPr>
          <p:nvPr>
            <p:ph type="title"/>
          </p:nvPr>
        </p:nvSpPr>
        <p:spPr/>
        <p:txBody>
          <a:bodyPr/>
          <a:lstStyle/>
          <a:p>
            <a:r>
              <a:rPr lang="fr-FR" dirty="0"/>
              <a:t>express</a:t>
            </a:r>
          </a:p>
        </p:txBody>
      </p:sp>
      <p:sp>
        <p:nvSpPr>
          <p:cNvPr id="3" name="Espace réservé du contenu 2">
            <a:extLst>
              <a:ext uri="{FF2B5EF4-FFF2-40B4-BE49-F238E27FC236}">
                <a16:creationId xmlns:a16="http://schemas.microsoft.com/office/drawing/2014/main" id="{FBB46CB6-C3CB-4B23-B382-6346BBDF3583}"/>
              </a:ext>
            </a:extLst>
          </p:cNvPr>
          <p:cNvSpPr>
            <a:spLocks noGrp="1"/>
          </p:cNvSpPr>
          <p:nvPr>
            <p:ph idx="1"/>
          </p:nvPr>
        </p:nvSpPr>
        <p:spPr/>
        <p:txBody>
          <a:bodyPr>
            <a:normAutofit/>
          </a:bodyPr>
          <a:lstStyle/>
          <a:p>
            <a:r>
              <a:rPr lang="fr-FR" dirty="0"/>
              <a:t>Usage :</a:t>
            </a:r>
          </a:p>
          <a:p>
            <a:pPr lvl="7"/>
            <a:r>
              <a:rPr lang="fr-FR" dirty="0"/>
              <a:t>Instanciation du serveur écoutant le port 3000 et répondant a GET /</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'express'</a:t>
            </a:r>
            <a:r>
              <a:rPr lang="fr-FR" b="0" dirty="0">
                <a:solidFill>
                  <a:srgbClr val="ABB2BF"/>
                </a:solidFill>
                <a:effectLst/>
                <a:latin typeface="Consolas" panose="020B0609020204030204" pitchFamily="49" charset="0"/>
              </a:rPr>
              <a:t>)</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app</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get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req</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'Hello World'</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listen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3000</a:t>
            </a:r>
            <a:r>
              <a:rPr lang="fr-FR" b="0" dirty="0">
                <a:solidFill>
                  <a:srgbClr val="ABB2BF"/>
                </a:solidFill>
                <a:effectLst/>
                <a:latin typeface="Consolas" panose="020B0609020204030204" pitchFamily="49" charset="0"/>
              </a:rPr>
              <a:t>)</a:t>
            </a:r>
          </a:p>
          <a:p>
            <a:pPr marL="396875" lvl="7" indent="0">
              <a:buNone/>
            </a:pPr>
            <a:endParaRPr lang="fr-FR" dirty="0"/>
          </a:p>
          <a:p>
            <a:endParaRPr lang="fr-FR" dirty="0"/>
          </a:p>
        </p:txBody>
      </p:sp>
    </p:spTree>
    <p:extLst>
      <p:ext uri="{BB962C8B-B14F-4D97-AF65-F5344CB8AC3E}">
        <p14:creationId xmlns:p14="http://schemas.microsoft.com/office/powerpoint/2010/main" val="9696519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lnSpcReduction="10000"/>
          </a:bodyPr>
          <a:lstStyle/>
          <a:p>
            <a:pPr lvl="1"/>
            <a:r>
              <a:rPr lang="fr-FR" dirty="0"/>
              <a:t>Solutions de stockage embarqué de données:</a:t>
            </a:r>
          </a:p>
          <a:p>
            <a:pPr lvl="2"/>
            <a:r>
              <a:rPr lang="fr-FR" dirty="0"/>
              <a:t> SQLite, </a:t>
            </a:r>
          </a:p>
          <a:p>
            <a:pPr lvl="2"/>
            <a:r>
              <a:rPr lang="fr-FR" dirty="0" err="1"/>
              <a:t>LocalStorage</a:t>
            </a:r>
            <a:r>
              <a:rPr lang="fr-FR" dirty="0"/>
              <a:t>, </a:t>
            </a:r>
          </a:p>
          <a:p>
            <a:pPr lvl="2"/>
            <a:r>
              <a:rPr lang="fr-FR" dirty="0"/>
              <a:t>Cookies.</a:t>
            </a:r>
          </a:p>
          <a:p>
            <a:pPr lvl="1"/>
            <a:r>
              <a:rPr lang="fr-FR" dirty="0"/>
              <a:t>Compenser les latences de communication.</a:t>
            </a:r>
          </a:p>
          <a:p>
            <a:r>
              <a:rPr lang="fr-FR" dirty="0"/>
              <a:t>JSON Web </a:t>
            </a:r>
            <a:r>
              <a:rPr lang="fr-FR" dirty="0" err="1"/>
              <a:t>Token</a:t>
            </a:r>
            <a:r>
              <a:rPr lang="fr-FR" dirty="0"/>
              <a:t>, sécuriser les échanges.</a:t>
            </a:r>
          </a:p>
          <a:p>
            <a:pPr lvl="1"/>
            <a:r>
              <a:rPr lang="fr-FR" dirty="0" err="1"/>
              <a:t>XMLHttpRequest</a:t>
            </a:r>
            <a:r>
              <a:rPr lang="fr-FR" dirty="0"/>
              <a:t>, API </a:t>
            </a:r>
            <a:r>
              <a:rPr lang="fr-FR" dirty="0" err="1"/>
              <a:t>fetch</a:t>
            </a:r>
            <a:r>
              <a:rPr lang="fr-FR" dirty="0"/>
              <a:t>, consommation de services distants.</a:t>
            </a:r>
          </a:p>
          <a:p>
            <a:pPr lvl="1"/>
            <a:r>
              <a:rPr lang="fr-FR" dirty="0"/>
              <a:t>Serveur JavaScript Node.js.</a:t>
            </a:r>
          </a:p>
          <a:p>
            <a:endParaRPr lang="fr-FR" dirty="0"/>
          </a:p>
        </p:txBody>
      </p:sp>
    </p:spTree>
    <p:extLst>
      <p:ext uri="{BB962C8B-B14F-4D97-AF65-F5344CB8AC3E}">
        <p14:creationId xmlns:p14="http://schemas.microsoft.com/office/powerpoint/2010/main" val="24025872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40CDC-3458-4511-A8AB-8C135E408545}"/>
              </a:ext>
            </a:extLst>
          </p:cNvPr>
          <p:cNvSpPr>
            <a:spLocks noGrp="1"/>
          </p:cNvSpPr>
          <p:nvPr>
            <p:ph type="title"/>
          </p:nvPr>
        </p:nvSpPr>
        <p:spPr/>
        <p:txBody>
          <a:bodyPr/>
          <a:lstStyle/>
          <a:p>
            <a:r>
              <a:rPr lang="fr-FR" dirty="0"/>
              <a:t>Programmation JavaScript sous HTML5</a:t>
            </a:r>
          </a:p>
        </p:txBody>
      </p:sp>
      <p:sp>
        <p:nvSpPr>
          <p:cNvPr id="5" name="Espace réservé du texte 4">
            <a:extLst>
              <a:ext uri="{FF2B5EF4-FFF2-40B4-BE49-F238E27FC236}">
                <a16:creationId xmlns:a16="http://schemas.microsoft.com/office/drawing/2014/main" id="{A0360297-E2B9-4881-A0E5-761CC4156D5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4075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B6A5A4-52A1-4D60-82FC-054CA99B9BE6}"/>
              </a:ext>
            </a:extLst>
          </p:cNvPr>
          <p:cNvSpPr>
            <a:spLocks noGrp="1"/>
          </p:cNvSpPr>
          <p:nvPr>
            <p:ph type="title"/>
          </p:nvPr>
        </p:nvSpPr>
        <p:spPr/>
        <p:txBody>
          <a:bodyPr/>
          <a:lstStyle/>
          <a:p>
            <a:r>
              <a:rPr lang="fr-FR" dirty="0"/>
              <a:t>XML</a:t>
            </a:r>
          </a:p>
        </p:txBody>
      </p:sp>
      <p:sp>
        <p:nvSpPr>
          <p:cNvPr id="5" name="Espace réservé du contenu 4">
            <a:extLst>
              <a:ext uri="{FF2B5EF4-FFF2-40B4-BE49-F238E27FC236}">
                <a16:creationId xmlns:a16="http://schemas.microsoft.com/office/drawing/2014/main" id="{5BEB737F-41CC-48D0-921E-CB64362D1819}"/>
              </a:ext>
            </a:extLst>
          </p:cNvPr>
          <p:cNvSpPr>
            <a:spLocks noGrp="1"/>
          </p:cNvSpPr>
          <p:nvPr>
            <p:ph idx="1"/>
          </p:nvPr>
        </p:nvSpPr>
        <p:spPr/>
        <p:txBody>
          <a:bodyPr>
            <a:normAutofit fontScale="85000" lnSpcReduction="20000"/>
          </a:bodyPr>
          <a:lstStyle/>
          <a:p>
            <a:r>
              <a:rPr lang="fr-FR" dirty="0"/>
              <a:t>XML </a:t>
            </a:r>
            <a:r>
              <a:rPr lang="fr-FR" dirty="0">
                <a:sym typeface="Wingdings" panose="05000000000000000000" pitchFamily="2" charset="2"/>
              </a:rPr>
              <a:t> </a:t>
            </a:r>
            <a:r>
              <a:rPr lang="fr-FR" dirty="0" err="1"/>
              <a:t>eXstensible</a:t>
            </a:r>
            <a:r>
              <a:rPr lang="fr-FR" dirty="0"/>
              <a:t> Markup </a:t>
            </a:r>
            <a:r>
              <a:rPr lang="fr-FR" dirty="0" err="1"/>
              <a:t>Language</a:t>
            </a:r>
            <a:endParaRPr lang="fr-FR" dirty="0"/>
          </a:p>
          <a:p>
            <a:pPr lvl="2"/>
            <a:r>
              <a:rPr lang="fr-FR" dirty="0"/>
              <a:t>Version 1.0 &amp; 1.1(pas utilisé)</a:t>
            </a:r>
          </a:p>
          <a:p>
            <a:pPr lvl="1"/>
            <a:endParaRPr lang="fr-FR" dirty="0"/>
          </a:p>
          <a:p>
            <a:pPr lvl="1"/>
            <a:r>
              <a:rPr lang="fr-FR" dirty="0"/>
              <a:t>XML est un langage structuré à balises</a:t>
            </a:r>
          </a:p>
          <a:p>
            <a:pPr lvl="2"/>
            <a:r>
              <a:rPr lang="fr-FR" dirty="0"/>
              <a:t>Data </a:t>
            </a:r>
            <a:r>
              <a:rPr lang="fr-FR" dirty="0">
                <a:sym typeface="Wingdings" panose="05000000000000000000" pitchFamily="2" charset="2"/>
              </a:rPr>
              <a:t> Elément ( contenu de balise )</a:t>
            </a:r>
          </a:p>
          <a:p>
            <a:pPr lvl="2"/>
            <a:r>
              <a:rPr lang="fr-FR" dirty="0">
                <a:sym typeface="Wingdings" panose="05000000000000000000" pitchFamily="2" charset="2"/>
              </a:rPr>
              <a:t>Meta-data  attributs</a:t>
            </a:r>
          </a:p>
          <a:p>
            <a:pPr lvl="1"/>
            <a:endParaRPr lang="fr-FR" dirty="0"/>
          </a:p>
          <a:p>
            <a:pPr lvl="1"/>
            <a:r>
              <a:rPr lang="fr-FR" dirty="0"/>
              <a:t>Il possède des règles syntaxique minimum </a:t>
            </a:r>
          </a:p>
          <a:p>
            <a:pPr lvl="2"/>
            <a:r>
              <a:rPr lang="fr-FR" dirty="0" err="1"/>
              <a:t>well-formdness</a:t>
            </a:r>
            <a:r>
              <a:rPr lang="fr-FR" dirty="0"/>
              <a:t> </a:t>
            </a:r>
            <a:r>
              <a:rPr lang="fr-FR" dirty="0" err="1"/>
              <a:t>rules</a:t>
            </a:r>
            <a:endParaRPr lang="fr-FR" dirty="0"/>
          </a:p>
          <a:p>
            <a:pPr lvl="1"/>
            <a:endParaRPr lang="fr-FR" dirty="0"/>
          </a:p>
          <a:p>
            <a:pPr lvl="1"/>
            <a:r>
              <a:rPr lang="fr-FR" dirty="0"/>
              <a:t>Il possède des mécanismes de validation natif </a:t>
            </a:r>
            <a:r>
              <a:rPr lang="fr-FR" dirty="0" err="1"/>
              <a:t>dtd</a:t>
            </a:r>
            <a:r>
              <a:rPr lang="fr-FR" dirty="0"/>
              <a:t> / </a:t>
            </a:r>
            <a:r>
              <a:rPr lang="fr-FR" dirty="0" err="1"/>
              <a:t>xsd</a:t>
            </a:r>
            <a:endParaRPr lang="fr-FR" dirty="0"/>
          </a:p>
          <a:p>
            <a:pPr lvl="1"/>
            <a:endParaRPr lang="fr-FR" dirty="0"/>
          </a:p>
          <a:p>
            <a:pPr lvl="1"/>
            <a:r>
              <a:rPr lang="fr-FR" dirty="0"/>
              <a:t>Il est peut être </a:t>
            </a:r>
            <a:r>
              <a:rPr lang="fr-FR" dirty="0" err="1"/>
              <a:t>parsé</a:t>
            </a:r>
            <a:r>
              <a:rPr lang="fr-FR" dirty="0"/>
              <a:t> en document DOM</a:t>
            </a:r>
          </a:p>
          <a:p>
            <a:pPr lvl="2"/>
            <a:r>
              <a:rPr lang="fr-FR" dirty="0"/>
              <a:t>Fonctions DOM</a:t>
            </a:r>
          </a:p>
          <a:p>
            <a:pPr lvl="3"/>
            <a:r>
              <a:rPr lang="fr-FR" dirty="0" err="1"/>
              <a:t>getElement</a:t>
            </a:r>
            <a:r>
              <a:rPr lang="fr-FR" dirty="0"/>
              <a:t>, append, remove, </a:t>
            </a:r>
            <a:r>
              <a:rPr lang="fr-FR" dirty="0" err="1"/>
              <a:t>createElement</a:t>
            </a:r>
            <a:r>
              <a:rPr lang="fr-FR" dirty="0"/>
              <a:t>, …</a:t>
            </a:r>
          </a:p>
        </p:txBody>
      </p:sp>
    </p:spTree>
    <p:extLst>
      <p:ext uri="{BB962C8B-B14F-4D97-AF65-F5344CB8AC3E}">
        <p14:creationId xmlns:p14="http://schemas.microsoft.com/office/powerpoint/2010/main" val="19210855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lnSpcReduction="10000"/>
          </a:bodyPr>
          <a:lstStyle/>
          <a:p>
            <a:r>
              <a:rPr lang="fr-FR" dirty="0"/>
              <a:t>Nouveaux événements.</a:t>
            </a:r>
          </a:p>
          <a:p>
            <a:r>
              <a:rPr lang="fr-FR" dirty="0"/>
              <a:t>Gestion des API multimédia.</a:t>
            </a:r>
          </a:p>
          <a:p>
            <a:r>
              <a:rPr lang="fr-FR" dirty="0"/>
              <a:t>Modes de communication client/serveur.</a:t>
            </a:r>
          </a:p>
          <a:p>
            <a:r>
              <a:rPr lang="fr-FR" dirty="0"/>
              <a:t>Utilisation des Web </a:t>
            </a:r>
            <a:r>
              <a:rPr lang="fr-FR" dirty="0" err="1"/>
              <a:t>Worker</a:t>
            </a:r>
            <a:r>
              <a:rPr lang="fr-FR" dirty="0"/>
              <a:t>.</a:t>
            </a:r>
          </a:p>
          <a:p>
            <a:r>
              <a:rPr lang="fr-FR" dirty="0"/>
              <a:t>Le développement mobile "offline first".</a:t>
            </a:r>
          </a:p>
          <a:p>
            <a:r>
              <a:rPr lang="fr-FR" dirty="0"/>
              <a:t>Optimisation des communications client/serveur.</a:t>
            </a:r>
          </a:p>
          <a:p>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13716968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0217A9-D0DD-48E7-96DF-370F421CFDA3}"/>
              </a:ext>
            </a:extLst>
          </p:cNvPr>
          <p:cNvSpPr>
            <a:spLocks noGrp="1"/>
          </p:cNvSpPr>
          <p:nvPr>
            <p:ph type="title"/>
          </p:nvPr>
        </p:nvSpPr>
        <p:spPr/>
        <p:txBody>
          <a:bodyPr/>
          <a:lstStyle/>
          <a:p>
            <a:r>
              <a:rPr lang="fr-FR" dirty="0"/>
              <a:t>HTML5</a:t>
            </a:r>
          </a:p>
        </p:txBody>
      </p:sp>
      <p:sp>
        <p:nvSpPr>
          <p:cNvPr id="5" name="Espace réservé du contenu 4">
            <a:extLst>
              <a:ext uri="{FF2B5EF4-FFF2-40B4-BE49-F238E27FC236}">
                <a16:creationId xmlns:a16="http://schemas.microsoft.com/office/drawing/2014/main" id="{A9C427FD-ABD8-49AB-A757-C8D59462551C}"/>
              </a:ext>
            </a:extLst>
          </p:cNvPr>
          <p:cNvSpPr>
            <a:spLocks noGrp="1"/>
          </p:cNvSpPr>
          <p:nvPr>
            <p:ph idx="1"/>
          </p:nvPr>
        </p:nvSpPr>
        <p:spPr/>
        <p:txBody>
          <a:bodyPr/>
          <a:lstStyle/>
          <a:p>
            <a:r>
              <a:rPr lang="fr-FR" dirty="0"/>
              <a:t>La spécification de html5 renvois beaucoup a javascript</a:t>
            </a:r>
          </a:p>
          <a:p>
            <a:pPr lvl="2"/>
            <a:r>
              <a:rPr lang="fr-FR" dirty="0"/>
              <a:t>La volonté est d’amener js à un niveau équivalant de performance et de technicité que les langages dédiés aux applications lourdes</a:t>
            </a:r>
          </a:p>
          <a:p>
            <a:pPr lvl="3"/>
            <a:r>
              <a:rPr lang="fr-FR" dirty="0"/>
              <a:t>Apparition de nouvelles API html 5 / js standardisés pour les tous les navigateurs</a:t>
            </a:r>
          </a:p>
          <a:p>
            <a:pPr lvl="2"/>
            <a:endParaRPr lang="fr-FR" dirty="0"/>
          </a:p>
          <a:p>
            <a:pPr lvl="1"/>
            <a:r>
              <a:rPr lang="fr-FR" dirty="0"/>
              <a:t>Nouvelles problématiques liées à l’évolution du mode de consommation du web </a:t>
            </a:r>
          </a:p>
          <a:p>
            <a:pPr lvl="2"/>
            <a:r>
              <a:rPr lang="fr-FR" dirty="0"/>
              <a:t>Page mobile, gestion du cache de la donnée, </a:t>
            </a:r>
            <a:r>
              <a:rPr lang="fr-FR" dirty="0" err="1"/>
              <a:t>video</a:t>
            </a:r>
            <a:r>
              <a:rPr lang="fr-FR" dirty="0"/>
              <a:t>, …</a:t>
            </a:r>
          </a:p>
          <a:p>
            <a:pPr lvl="2"/>
            <a:endParaRPr lang="fr-FR" dirty="0"/>
          </a:p>
        </p:txBody>
      </p:sp>
    </p:spTree>
    <p:extLst>
      <p:ext uri="{BB962C8B-B14F-4D97-AF65-F5344CB8AC3E}">
        <p14:creationId xmlns:p14="http://schemas.microsoft.com/office/powerpoint/2010/main" val="3315072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59AED-F5F2-431A-A912-CFCE5D6117BA}"/>
              </a:ext>
            </a:extLst>
          </p:cNvPr>
          <p:cNvSpPr>
            <a:spLocks noGrp="1"/>
          </p:cNvSpPr>
          <p:nvPr>
            <p:ph type="title"/>
          </p:nvPr>
        </p:nvSpPr>
        <p:spPr/>
        <p:txBody>
          <a:bodyPr/>
          <a:lstStyle/>
          <a:p>
            <a:r>
              <a:rPr lang="fr-FR" dirty="0"/>
              <a:t>Sélection</a:t>
            </a:r>
          </a:p>
        </p:txBody>
      </p:sp>
      <p:sp>
        <p:nvSpPr>
          <p:cNvPr id="3" name="Espace réservé du contenu 2">
            <a:extLst>
              <a:ext uri="{FF2B5EF4-FFF2-40B4-BE49-F238E27FC236}">
                <a16:creationId xmlns:a16="http://schemas.microsoft.com/office/drawing/2014/main" id="{69952839-FC4E-4497-8B89-25216EDBF788}"/>
              </a:ext>
            </a:extLst>
          </p:cNvPr>
          <p:cNvSpPr>
            <a:spLocks noGrp="1"/>
          </p:cNvSpPr>
          <p:nvPr>
            <p:ph idx="1"/>
          </p:nvPr>
        </p:nvSpPr>
        <p:spPr/>
        <p:txBody>
          <a:bodyPr/>
          <a:lstStyle/>
          <a:p>
            <a:r>
              <a:rPr lang="fr-FR" dirty="0"/>
              <a:t>La sélection est rendue plus aisée avec </a:t>
            </a:r>
          </a:p>
          <a:p>
            <a:pPr marL="396875" lvl="7" indent="0">
              <a:buNone/>
            </a:pPr>
            <a:endParaRPr lang="fr-FR" dirty="0"/>
          </a:p>
          <a:p>
            <a:pPr marL="396875" lvl="7" indent="0">
              <a:buNone/>
            </a:pPr>
            <a:endParaRPr lang="fr-FR" dirty="0"/>
          </a:p>
          <a:p>
            <a:pPr marL="396875" lvl="7" indent="0">
              <a:buNone/>
            </a:pPr>
            <a:r>
              <a:rPr lang="fr-FR" dirty="0" err="1"/>
              <a:t>document.querySelector</a:t>
            </a:r>
            <a:r>
              <a:rPr lang="fr-FR" dirty="0"/>
              <a:t>(‘#css’) </a:t>
            </a:r>
            <a:r>
              <a:rPr lang="fr-FR" dirty="0">
                <a:sym typeface="Wingdings" panose="05000000000000000000" pitchFamily="2" charset="2"/>
              </a:rPr>
              <a:t> sélecteur de balise unique</a:t>
            </a:r>
          </a:p>
          <a:p>
            <a:pPr marL="396875" lvl="7" indent="0">
              <a:buNone/>
            </a:pPr>
            <a:endParaRPr lang="fr-FR" dirty="0">
              <a:sym typeface="Wingdings" panose="05000000000000000000" pitchFamily="2" charset="2"/>
            </a:endParaRPr>
          </a:p>
          <a:p>
            <a:pPr marL="396875" lvl="7" indent="0">
              <a:buNone/>
            </a:pPr>
            <a:endParaRPr lang="fr-FR" dirty="0">
              <a:sym typeface="Wingdings" panose="05000000000000000000" pitchFamily="2" charset="2"/>
            </a:endParaRPr>
          </a:p>
          <a:p>
            <a:pPr marL="396875" lvl="7" indent="0">
              <a:buNone/>
            </a:pPr>
            <a:r>
              <a:rPr lang="fr-FR" dirty="0" err="1">
                <a:sym typeface="Wingdings" panose="05000000000000000000" pitchFamily="2" charset="2"/>
              </a:rPr>
              <a:t>document.querySelectorAll</a:t>
            </a:r>
            <a:r>
              <a:rPr lang="fr-FR" dirty="0">
                <a:sym typeface="Wingdings" panose="05000000000000000000" pitchFamily="2" charset="2"/>
              </a:rPr>
              <a:t>(‘.css’) Sélecteur </a:t>
            </a:r>
            <a:r>
              <a:rPr lang="fr-FR" dirty="0" err="1">
                <a:sym typeface="Wingdings" panose="05000000000000000000" pitchFamily="2" charset="2"/>
              </a:rPr>
              <a:t>multi-noeuds</a:t>
            </a:r>
            <a:endParaRPr lang="fr-FR" dirty="0"/>
          </a:p>
          <a:p>
            <a:endParaRPr lang="fr-FR" dirty="0"/>
          </a:p>
          <a:p>
            <a:r>
              <a:rPr lang="fr-FR" dirty="0"/>
              <a:t>Une sélection plus rapide que beaucoup de </a:t>
            </a:r>
            <a:r>
              <a:rPr lang="fr-FR" dirty="0" err="1"/>
              <a:t>frameworks</a:t>
            </a:r>
            <a:endParaRPr lang="fr-FR" dirty="0"/>
          </a:p>
        </p:txBody>
      </p:sp>
    </p:spTree>
    <p:extLst>
      <p:ext uri="{BB962C8B-B14F-4D97-AF65-F5344CB8AC3E}">
        <p14:creationId xmlns:p14="http://schemas.microsoft.com/office/powerpoint/2010/main" val="3975382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DEB0-1D4B-4CC8-A3EE-B58AA4CBA51C}"/>
              </a:ext>
            </a:extLst>
          </p:cNvPr>
          <p:cNvSpPr>
            <a:spLocks noGrp="1"/>
          </p:cNvSpPr>
          <p:nvPr>
            <p:ph type="title"/>
          </p:nvPr>
        </p:nvSpPr>
        <p:spPr/>
        <p:txBody>
          <a:bodyPr/>
          <a:lstStyle/>
          <a:p>
            <a:r>
              <a:rPr lang="fr-FR" dirty="0" err="1"/>
              <a:t>Timer</a:t>
            </a:r>
            <a:r>
              <a:rPr lang="fr-FR" dirty="0"/>
              <a:t> &amp; </a:t>
            </a:r>
            <a:r>
              <a:rPr lang="fr-FR" dirty="0" err="1"/>
              <a:t>intervales</a:t>
            </a:r>
            <a:endParaRPr lang="fr-FR" dirty="0"/>
          </a:p>
        </p:txBody>
      </p:sp>
      <p:sp>
        <p:nvSpPr>
          <p:cNvPr id="3" name="Espace réservé du contenu 2">
            <a:extLst>
              <a:ext uri="{FF2B5EF4-FFF2-40B4-BE49-F238E27FC236}">
                <a16:creationId xmlns:a16="http://schemas.microsoft.com/office/drawing/2014/main" id="{5DD03A7E-4EE2-44C2-B06B-12BCF94EFD15}"/>
              </a:ext>
            </a:extLst>
          </p:cNvPr>
          <p:cNvSpPr>
            <a:spLocks noGrp="1"/>
          </p:cNvSpPr>
          <p:nvPr>
            <p:ph idx="1"/>
          </p:nvPr>
        </p:nvSpPr>
        <p:spPr/>
        <p:txBody>
          <a:bodyPr/>
          <a:lstStyle/>
          <a:p>
            <a:r>
              <a:rPr lang="fr-FR" dirty="0"/>
              <a:t>Le </a:t>
            </a:r>
            <a:r>
              <a:rPr lang="fr-FR" dirty="0" err="1"/>
              <a:t>timer</a:t>
            </a:r>
            <a:r>
              <a:rPr lang="fr-FR" dirty="0"/>
              <a:t> permet la programmation de l’exécution d’une callback</a:t>
            </a:r>
          </a:p>
          <a:p>
            <a:pPr lvl="2"/>
            <a:r>
              <a:rPr lang="fr-FR" dirty="0"/>
              <a:t>Exécuter </a:t>
            </a:r>
            <a:r>
              <a:rPr lang="fr-FR" dirty="0" err="1"/>
              <a:t>q’une</a:t>
            </a:r>
            <a:r>
              <a:rPr lang="fr-FR" dirty="0"/>
              <a:t> seul fois</a:t>
            </a:r>
          </a:p>
          <a:p>
            <a:pPr marL="396875" lvl="7" indent="0" algn="ctr">
              <a:buNone/>
            </a:pPr>
            <a:r>
              <a:rPr lang="fr-FR" dirty="0" err="1"/>
              <a:t>const</a:t>
            </a:r>
            <a:r>
              <a:rPr lang="fr-FR" dirty="0"/>
              <a:t> </a:t>
            </a:r>
            <a:r>
              <a:rPr lang="fr-FR" dirty="0" err="1"/>
              <a:t>timer</a:t>
            </a:r>
            <a:r>
              <a:rPr lang="fr-FR" dirty="0"/>
              <a:t>=</a:t>
            </a:r>
            <a:r>
              <a:rPr lang="fr-FR" dirty="0" err="1"/>
              <a:t>setTimeout</a:t>
            </a:r>
            <a:r>
              <a:rPr lang="fr-FR" dirty="0"/>
              <a:t>(()=&gt;{},1000)</a:t>
            </a:r>
          </a:p>
          <a:p>
            <a:pPr marL="396875" lvl="7" indent="0" algn="ctr">
              <a:buNone/>
            </a:pPr>
            <a:endParaRPr lang="fr-FR" dirty="0"/>
          </a:p>
          <a:p>
            <a:pPr lvl="2"/>
            <a:r>
              <a:rPr lang="fr-FR" dirty="0"/>
              <a:t>Annuler : </a:t>
            </a:r>
            <a:r>
              <a:rPr lang="fr-FR" dirty="0" err="1"/>
              <a:t>clearTimeout</a:t>
            </a:r>
            <a:r>
              <a:rPr lang="fr-FR" dirty="0"/>
              <a:t>(</a:t>
            </a:r>
            <a:r>
              <a:rPr lang="fr-FR" dirty="0" err="1"/>
              <a:t>timer</a:t>
            </a:r>
            <a:r>
              <a:rPr lang="fr-FR" dirty="0"/>
              <a:t>);</a:t>
            </a:r>
          </a:p>
          <a:p>
            <a:r>
              <a:rPr lang="fr-FR" dirty="0"/>
              <a:t>Les intervalles </a:t>
            </a:r>
          </a:p>
          <a:p>
            <a:pPr lvl="2"/>
            <a:r>
              <a:rPr lang="fr-FR" dirty="0"/>
              <a:t>Exécuter toutes les N </a:t>
            </a:r>
            <a:r>
              <a:rPr lang="fr-FR" dirty="0" err="1"/>
              <a:t>millis</a:t>
            </a:r>
            <a:endParaRPr lang="fr-FR" dirty="0"/>
          </a:p>
          <a:p>
            <a:pPr marL="2743200" lvl="6" indent="0">
              <a:buNone/>
            </a:pPr>
            <a:r>
              <a:rPr lang="fr-FR" dirty="0" err="1"/>
              <a:t>const</a:t>
            </a:r>
            <a:r>
              <a:rPr lang="fr-FR" dirty="0"/>
              <a:t> </a:t>
            </a:r>
            <a:r>
              <a:rPr lang="fr-FR" dirty="0" err="1"/>
              <a:t>timer</a:t>
            </a:r>
            <a:r>
              <a:rPr lang="fr-FR" dirty="0"/>
              <a:t> = </a:t>
            </a:r>
            <a:r>
              <a:rPr lang="fr-FR" dirty="0" err="1"/>
              <a:t>setInterval</a:t>
            </a:r>
            <a:r>
              <a:rPr lang="fr-FR" dirty="0"/>
              <a:t>(()=&gt;{…},1000)</a:t>
            </a:r>
          </a:p>
          <a:p>
            <a:pPr lvl="2"/>
            <a:r>
              <a:rPr lang="fr-FR" dirty="0"/>
              <a:t>Arrêter : </a:t>
            </a:r>
            <a:r>
              <a:rPr lang="fr-FR" dirty="0" err="1"/>
              <a:t>clearInterval</a:t>
            </a:r>
            <a:r>
              <a:rPr lang="fr-FR" dirty="0"/>
              <a:t>(</a:t>
            </a:r>
            <a:r>
              <a:rPr lang="fr-FR" dirty="0" err="1"/>
              <a:t>timer</a:t>
            </a:r>
            <a:r>
              <a:rPr lang="fr-FR" dirty="0"/>
              <a:t>);</a:t>
            </a:r>
          </a:p>
          <a:p>
            <a:pPr marL="396875" lvl="7" indent="0" algn="ctr">
              <a:buNone/>
            </a:pPr>
            <a:r>
              <a:rPr lang="fr-FR" dirty="0"/>
              <a:t>		</a:t>
            </a:r>
          </a:p>
          <a:p>
            <a:pPr lvl="7"/>
            <a:endParaRPr lang="fr-FR" dirty="0"/>
          </a:p>
        </p:txBody>
      </p:sp>
    </p:spTree>
    <p:extLst>
      <p:ext uri="{BB962C8B-B14F-4D97-AF65-F5344CB8AC3E}">
        <p14:creationId xmlns:p14="http://schemas.microsoft.com/office/powerpoint/2010/main" val="17353369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86CB1-C51F-4E49-A922-4270B448A4E1}"/>
              </a:ext>
            </a:extLst>
          </p:cNvPr>
          <p:cNvSpPr>
            <a:spLocks noGrp="1"/>
          </p:cNvSpPr>
          <p:nvPr>
            <p:ph type="title"/>
          </p:nvPr>
        </p:nvSpPr>
        <p:spPr/>
        <p:txBody>
          <a:bodyPr/>
          <a:lstStyle/>
          <a:p>
            <a:r>
              <a:rPr lang="fr-FR" dirty="0" err="1"/>
              <a:t>Worker</a:t>
            </a:r>
            <a:endParaRPr lang="fr-FR" dirty="0"/>
          </a:p>
        </p:txBody>
      </p:sp>
      <p:sp>
        <p:nvSpPr>
          <p:cNvPr id="3" name="Espace réservé du contenu 2">
            <a:extLst>
              <a:ext uri="{FF2B5EF4-FFF2-40B4-BE49-F238E27FC236}">
                <a16:creationId xmlns:a16="http://schemas.microsoft.com/office/drawing/2014/main" id="{4CB63191-F13D-4C35-8F5D-C2DC663D699F}"/>
              </a:ext>
            </a:extLst>
          </p:cNvPr>
          <p:cNvSpPr>
            <a:spLocks noGrp="1"/>
          </p:cNvSpPr>
          <p:nvPr>
            <p:ph idx="1"/>
          </p:nvPr>
        </p:nvSpPr>
        <p:spPr/>
        <p:txBody>
          <a:bodyPr>
            <a:normAutofit lnSpcReduction="10000"/>
          </a:bodyPr>
          <a:lstStyle/>
          <a:p>
            <a:r>
              <a:rPr lang="fr-FR" dirty="0"/>
              <a:t>Les </a:t>
            </a:r>
            <a:r>
              <a:rPr lang="fr-FR" dirty="0" err="1"/>
              <a:t>worker</a:t>
            </a:r>
            <a:r>
              <a:rPr lang="fr-FR" dirty="0"/>
              <a:t> est :</a:t>
            </a:r>
          </a:p>
          <a:p>
            <a:pPr lvl="2"/>
            <a:r>
              <a:rPr lang="fr-FR" dirty="0"/>
              <a:t>Une tâche de fond</a:t>
            </a:r>
          </a:p>
          <a:p>
            <a:pPr lvl="3"/>
            <a:r>
              <a:rPr lang="fr-FR" dirty="0"/>
              <a:t>Des interactions serveur, des calculs lourds, …</a:t>
            </a:r>
          </a:p>
          <a:p>
            <a:pPr lvl="2"/>
            <a:r>
              <a:rPr lang="fr-FR" dirty="0"/>
              <a:t>Une tâche exécuter en parallèle du programme js </a:t>
            </a:r>
          </a:p>
          <a:p>
            <a:pPr lvl="3"/>
            <a:r>
              <a:rPr lang="fr-FR" dirty="0"/>
              <a:t>Sur un autre thread parallèle</a:t>
            </a:r>
          </a:p>
          <a:p>
            <a:pPr lvl="7"/>
            <a:r>
              <a:rPr lang="fr-FR" dirty="0"/>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marL="396875" lvl="7" indent="0">
              <a:buNone/>
            </a:pPr>
            <a:r>
              <a:rPr lang="fr-FR" b="0" dirty="0">
                <a:solidFill>
                  <a:srgbClr val="E5C07B"/>
                </a:solidFill>
                <a:effectLst/>
                <a:latin typeface="Consolas" panose="020B0609020204030204" pitchFamily="49" charset="0"/>
              </a:rPr>
              <a:t>  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lvl="7"/>
            <a:endParaRPr lang="fr-FR" dirty="0"/>
          </a:p>
          <a:p>
            <a:pPr lvl="1"/>
            <a:r>
              <a:rPr lang="fr-FR" dirty="0"/>
              <a:t>il peuvent gérer d’autres </a:t>
            </a:r>
            <a:r>
              <a:rPr lang="fr-FR" dirty="0" err="1"/>
              <a:t>worker</a:t>
            </a:r>
            <a:r>
              <a:rPr lang="fr-FR" dirty="0"/>
              <a:t> et </a:t>
            </a:r>
            <a:r>
              <a:rPr lang="fr-FR" dirty="0" err="1"/>
              <a:t>include</a:t>
            </a:r>
            <a:r>
              <a:rPr lang="fr-FR" dirty="0"/>
              <a:t> du code grâce à </a:t>
            </a:r>
            <a:r>
              <a:rPr lang="fr-FR" b="1" dirty="0" err="1"/>
              <a:t>importScript</a:t>
            </a:r>
            <a:r>
              <a:rPr lang="fr-FR" dirty="0"/>
              <a:t>(url)</a:t>
            </a:r>
            <a:endParaRPr lang="fr-FR" b="1" dirty="0"/>
          </a:p>
          <a:p>
            <a:pPr lvl="1"/>
            <a:endParaRPr lang="fr-FR" dirty="0"/>
          </a:p>
          <a:p>
            <a:pPr lvl="1"/>
            <a:endParaRPr lang="fr-FR" dirty="0"/>
          </a:p>
        </p:txBody>
      </p:sp>
    </p:spTree>
    <p:extLst>
      <p:ext uri="{BB962C8B-B14F-4D97-AF65-F5344CB8AC3E}">
        <p14:creationId xmlns:p14="http://schemas.microsoft.com/office/powerpoint/2010/main" val="11937675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CBD2-F026-4368-8C0C-3DF4FA6D68D3}"/>
              </a:ext>
            </a:extLst>
          </p:cNvPr>
          <p:cNvSpPr>
            <a:spLocks noGrp="1"/>
          </p:cNvSpPr>
          <p:nvPr>
            <p:ph type="title"/>
          </p:nvPr>
        </p:nvSpPr>
        <p:spPr/>
        <p:txBody>
          <a:bodyPr/>
          <a:lstStyle/>
          <a:p>
            <a:r>
              <a:rPr lang="fr-FR" dirty="0" err="1"/>
              <a:t>Worker</a:t>
            </a:r>
            <a:r>
              <a:rPr lang="fr-FR" dirty="0"/>
              <a:t> </a:t>
            </a:r>
            <a:r>
              <a:rPr lang="fr-FR" dirty="0" err="1"/>
              <a:t>mesaging</a:t>
            </a:r>
            <a:endParaRPr lang="fr-FR" dirty="0"/>
          </a:p>
        </p:txBody>
      </p:sp>
      <p:sp>
        <p:nvSpPr>
          <p:cNvPr id="3" name="Espace réservé du contenu 2">
            <a:extLst>
              <a:ext uri="{FF2B5EF4-FFF2-40B4-BE49-F238E27FC236}">
                <a16:creationId xmlns:a16="http://schemas.microsoft.com/office/drawing/2014/main" id="{B184B9B9-B26A-482B-A591-516B98B9B288}"/>
              </a:ext>
            </a:extLst>
          </p:cNvPr>
          <p:cNvSpPr>
            <a:spLocks noGrp="1"/>
          </p:cNvSpPr>
          <p:nvPr>
            <p:ph idx="1"/>
          </p:nvPr>
        </p:nvSpPr>
        <p:spPr/>
        <p:txBody>
          <a:bodyPr>
            <a:normAutofit/>
          </a:bodyPr>
          <a:lstStyle/>
          <a:p>
            <a:r>
              <a:rPr lang="fr-FR" dirty="0"/>
              <a:t>Pour communiquer les </a:t>
            </a:r>
            <a:r>
              <a:rPr lang="fr-FR" dirty="0" err="1"/>
              <a:t>worker</a:t>
            </a:r>
            <a:r>
              <a:rPr lang="fr-FR" dirty="0"/>
              <a:t> ont besoin :</a:t>
            </a:r>
          </a:p>
          <a:p>
            <a:pPr lvl="1"/>
            <a:r>
              <a:rPr lang="fr-FR" dirty="0"/>
              <a:t>Il </a:t>
            </a:r>
            <a:r>
              <a:rPr lang="fr-FR" b="1" dirty="0"/>
              <a:t>post</a:t>
            </a:r>
            <a:r>
              <a:rPr lang="fr-FR" dirty="0"/>
              <a:t> grâce a </a:t>
            </a:r>
            <a:r>
              <a:rPr lang="fr-FR" b="1" dirty="0" err="1"/>
              <a:t>postMessage</a:t>
            </a:r>
            <a:r>
              <a:rPr lang="fr-FR" dirty="0"/>
              <a:t> , et </a:t>
            </a:r>
            <a:r>
              <a:rPr lang="fr-FR" b="1" dirty="0"/>
              <a:t>intercept</a:t>
            </a:r>
            <a:r>
              <a:rPr lang="fr-FR" dirty="0"/>
              <a:t> grâce à </a:t>
            </a:r>
            <a:r>
              <a:rPr lang="fr-FR" b="1" dirty="0" err="1"/>
              <a:t>onMessage</a:t>
            </a:r>
            <a:r>
              <a:rPr lang="fr-FR" dirty="0"/>
              <a:t> </a:t>
            </a:r>
            <a:endParaRPr lang="fr-FR" b="0" dirty="0">
              <a:solidFill>
                <a:srgbClr val="ABB2BF"/>
              </a:solidFill>
              <a:effectLst/>
              <a:latin typeface="Consolas" panose="020B0609020204030204" pitchFamily="49" charset="0"/>
            </a:endParaRPr>
          </a:p>
          <a:p>
            <a:pPr lvl="7"/>
            <a:r>
              <a:rPr lang="fr-FR" b="0" dirty="0">
                <a:solidFill>
                  <a:srgbClr val="ABB2BF"/>
                </a:solidFill>
                <a:effectLst/>
                <a:latin typeface="Consolas" panose="020B0609020204030204" pitchFamily="49" charset="0"/>
              </a:rPr>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 </a:t>
            </a:r>
          </a:p>
          <a:p>
            <a:pPr marL="396875" lvl="7" indent="0">
              <a:buNone/>
            </a:pP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onmessage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result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textContent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reçu du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endParaRPr lang="fr-FR" b="0" dirty="0">
              <a:solidFill>
                <a:srgbClr val="ABB2BF"/>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24548874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C2160-C451-4D26-9950-BFF4F45DEFAC}"/>
              </a:ext>
            </a:extLst>
          </p:cNvPr>
          <p:cNvSpPr>
            <a:spLocks noGrp="1"/>
          </p:cNvSpPr>
          <p:nvPr>
            <p:ph type="title"/>
          </p:nvPr>
        </p:nvSpPr>
        <p:spPr/>
        <p:txBody>
          <a:bodyPr/>
          <a:lstStyle/>
          <a:p>
            <a:r>
              <a:rPr lang="fr-FR" dirty="0"/>
              <a:t>d3.js</a:t>
            </a:r>
          </a:p>
        </p:txBody>
      </p:sp>
      <p:sp>
        <p:nvSpPr>
          <p:cNvPr id="3" name="Espace réservé du contenu 2">
            <a:extLst>
              <a:ext uri="{FF2B5EF4-FFF2-40B4-BE49-F238E27FC236}">
                <a16:creationId xmlns:a16="http://schemas.microsoft.com/office/drawing/2014/main" id="{05B164F6-177E-4118-9CBE-0131C9F66D83}"/>
              </a:ext>
            </a:extLst>
          </p:cNvPr>
          <p:cNvSpPr>
            <a:spLocks noGrp="1"/>
          </p:cNvSpPr>
          <p:nvPr>
            <p:ph idx="1"/>
          </p:nvPr>
        </p:nvSpPr>
        <p:spPr/>
        <p:txBody>
          <a:bodyPr>
            <a:normAutofit/>
          </a:bodyPr>
          <a:lstStyle/>
          <a:p>
            <a:r>
              <a:rPr lang="fr-FR" dirty="0"/>
              <a:t>Data </a:t>
            </a:r>
            <a:r>
              <a:rPr lang="fr-FR" dirty="0" err="1"/>
              <a:t>driven</a:t>
            </a:r>
            <a:r>
              <a:rPr lang="fr-FR" dirty="0"/>
              <a:t> document</a:t>
            </a:r>
          </a:p>
          <a:p>
            <a:pPr lvl="2"/>
            <a:r>
              <a:rPr lang="fr-FR" dirty="0"/>
              <a:t>Document driver par des données</a:t>
            </a:r>
          </a:p>
          <a:p>
            <a:pPr lvl="2"/>
            <a:r>
              <a:rPr lang="fr-FR" dirty="0"/>
              <a:t>Manipulation de DOM en fonction de données</a:t>
            </a:r>
          </a:p>
          <a:p>
            <a:pPr lvl="2"/>
            <a:endParaRPr lang="fr-FR" dirty="0"/>
          </a:p>
          <a:p>
            <a:pPr lvl="1"/>
            <a:r>
              <a:rPr lang="fr-FR" dirty="0"/>
              <a:t>Une </a:t>
            </a:r>
            <a:r>
              <a:rPr lang="fr-FR" dirty="0" err="1"/>
              <a:t>library</a:t>
            </a:r>
            <a:r>
              <a:rPr lang="fr-FR" dirty="0"/>
              <a:t> permettant </a:t>
            </a:r>
          </a:p>
          <a:p>
            <a:pPr lvl="2"/>
            <a:r>
              <a:rPr lang="fr-FR" dirty="0"/>
              <a:t>Une sélection et manipulation plus simple du DOM</a:t>
            </a:r>
          </a:p>
          <a:p>
            <a:pPr marL="396875" lvl="7" indent="0">
              <a:buNone/>
            </a:pPr>
            <a:endParaRPr lang="en-US" b="0" dirty="0">
              <a:solidFill>
                <a:srgbClr val="E06C75"/>
              </a:solidFill>
              <a:effectLst/>
              <a:latin typeface="Consolas" panose="020B0609020204030204" pitchFamily="49" charset="0"/>
            </a:endParaRP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"background-color"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'p'</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color"</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"blue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396875" lvl="7" indent="0">
              <a:buNone/>
            </a:pPr>
            <a:endParaRPr lang="fr-FR" b="0" dirty="0">
              <a:solidFill>
                <a:srgbClr val="C678DD"/>
              </a:solidFill>
              <a:effectLst/>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svg</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d3</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select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"#svg1"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svg</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svg</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rect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"x"</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"y"</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p>
          <a:p>
            <a:pPr marL="914400" lvl="2" indent="0">
              <a:buNone/>
            </a:pPr>
            <a:endParaRPr lang="fr-FR" dirty="0"/>
          </a:p>
        </p:txBody>
      </p:sp>
    </p:spTree>
    <p:extLst>
      <p:ext uri="{BB962C8B-B14F-4D97-AF65-F5344CB8AC3E}">
        <p14:creationId xmlns:p14="http://schemas.microsoft.com/office/powerpoint/2010/main" val="3865162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BFD16-9AA9-4D7E-B3EF-BCC922DFD67C}"/>
              </a:ext>
            </a:extLst>
          </p:cNvPr>
          <p:cNvSpPr>
            <a:spLocks noGrp="1"/>
          </p:cNvSpPr>
          <p:nvPr>
            <p:ph type="title"/>
          </p:nvPr>
        </p:nvSpPr>
        <p:spPr/>
        <p:txBody>
          <a:bodyPr/>
          <a:lstStyle/>
          <a:p>
            <a:r>
              <a:rPr lang="fr-FR" dirty="0"/>
              <a:t>D3 Transitions </a:t>
            </a:r>
          </a:p>
        </p:txBody>
      </p:sp>
      <p:sp>
        <p:nvSpPr>
          <p:cNvPr id="3" name="Espace réservé du contenu 2">
            <a:extLst>
              <a:ext uri="{FF2B5EF4-FFF2-40B4-BE49-F238E27FC236}">
                <a16:creationId xmlns:a16="http://schemas.microsoft.com/office/drawing/2014/main" id="{BC0C3A93-11F9-44F5-99FE-6508E2970FAC}"/>
              </a:ext>
            </a:extLst>
          </p:cNvPr>
          <p:cNvSpPr>
            <a:spLocks noGrp="1"/>
          </p:cNvSpPr>
          <p:nvPr>
            <p:ph idx="1"/>
          </p:nvPr>
        </p:nvSpPr>
        <p:spPr/>
        <p:txBody>
          <a:bodyPr>
            <a:normAutofit/>
          </a:bodyPr>
          <a:lstStyle/>
          <a:p>
            <a:r>
              <a:rPr lang="fr-FR" dirty="0"/>
              <a:t>Il propose :</a:t>
            </a:r>
          </a:p>
          <a:p>
            <a:pPr lvl="1"/>
            <a:r>
              <a:rPr lang="fr-FR" dirty="0"/>
              <a:t>Des transitions :</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transition</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endParaRPr lang="fr-FR" dirty="0"/>
          </a:p>
          <a:p>
            <a:pPr lvl="1"/>
            <a:r>
              <a:rPr lang="fr-FR" dirty="0"/>
              <a:t>De la surcharge de datas pour dynamiser la construction</a:t>
            </a:r>
          </a:p>
          <a:p>
            <a:pPr marL="396875" lvl="7" indent="0">
              <a:buNone/>
            </a:pPr>
            <a:r>
              <a:rPr lang="en-US" b="0" dirty="0" err="1">
                <a:solidFill>
                  <a:srgbClr val="E06C75"/>
                </a:solidFill>
                <a:effectLst/>
                <a:latin typeface="Consolas" panose="020B0609020204030204" pitchFamily="49" charset="0"/>
              </a:rPr>
              <a:t>svg</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".node"</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data</a:t>
            </a:r>
            <a:r>
              <a:rPr lang="en-US" b="0" dirty="0">
                <a:solidFill>
                  <a:srgbClr val="ABB2BF"/>
                </a:solidFill>
                <a:effectLst/>
                <a:latin typeface="Consolas" panose="020B0609020204030204" pitchFamily="49" charset="0"/>
              </a:rPr>
              <a:t>(</a:t>
            </a:r>
            <a:r>
              <a:rPr lang="en-US" b="0" dirty="0" err="1">
                <a:solidFill>
                  <a:srgbClr val="E5C07B"/>
                </a:solidFill>
                <a:effectLst/>
                <a:latin typeface="Consolas" panose="020B0609020204030204" pitchFamily="49" charset="0"/>
              </a:rPr>
              <a:t>dataToDrive</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2</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enter</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3</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append</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rect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4</a:t>
            </a:r>
            <a:endParaRPr lang="en-US" i="1" dirty="0">
              <a:solidFill>
                <a:srgbClr val="ABB2BF"/>
              </a:solidFill>
              <a:latin typeface="Consolas" panose="020B0609020204030204" pitchFamily="49" charset="0"/>
            </a:endParaRPr>
          </a:p>
          <a:p>
            <a:pPr marL="396875" lvl="7" indent="0">
              <a:buNone/>
            </a:pPr>
            <a:r>
              <a:rPr lang="en-US" b="0" i="1" dirty="0">
                <a:solidFill>
                  <a:srgbClr val="ABB2BF"/>
                </a:solidFill>
                <a:effectLst/>
                <a:latin typeface="Consolas" panose="020B0609020204030204" pitchFamily="49" charset="0"/>
              </a:rPr>
              <a:t>        </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attr</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dataDriven</a:t>
            </a:r>
            <a:r>
              <a:rPr lang="en-US" b="1" dirty="0">
                <a:solidFill>
                  <a:srgbClr val="ABB2BF"/>
                </a:solidFill>
                <a:effectLst/>
                <a:latin typeface="Consolas" panose="020B0609020204030204" pitchFamily="49" charset="0"/>
              </a:rPr>
              <a:t> </a:t>
            </a:r>
            <a:r>
              <a:rPr lang="en-US" b="1" dirty="0">
                <a:solidFill>
                  <a:srgbClr val="C678DD"/>
                </a:solidFill>
                <a:effectLst/>
                <a:latin typeface="Consolas" panose="020B0609020204030204" pitchFamily="49" charset="0"/>
              </a:rPr>
              <a:t>=&gt;</a:t>
            </a:r>
            <a:r>
              <a:rPr lang="en-US" b="1" dirty="0">
                <a:solidFill>
                  <a:srgbClr val="E06C75"/>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a:t>
            </a:r>
            <a:r>
              <a:rPr lang="en-US" b="1" i="1" dirty="0" err="1">
                <a:solidFill>
                  <a:srgbClr val="E06C75"/>
                </a:solidFill>
                <a:latin typeface="Consolas" panose="020B0609020204030204" pitchFamily="49" charset="0"/>
              </a:rPr>
              <a:t>n</a:t>
            </a:r>
            <a:r>
              <a:rPr lang="en-US" sz="2800" b="1"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position</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30</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5</a:t>
            </a:r>
            <a:endParaRPr lang="en-US" b="0" dirty="0">
              <a:solidFill>
                <a:srgbClr val="ABB2BF"/>
              </a:solidFill>
              <a:effectLst/>
              <a:latin typeface="Consolas" panose="020B0609020204030204" pitchFamily="49" charset="0"/>
            </a:endParaRPr>
          </a:p>
          <a:p>
            <a:pPr marL="0" indent="0">
              <a:buNone/>
            </a:pPr>
            <a:endParaRPr lang="fr-FR" dirty="0"/>
          </a:p>
          <a:p>
            <a:endParaRPr lang="fr-FR" dirty="0"/>
          </a:p>
        </p:txBody>
      </p:sp>
    </p:spTree>
    <p:extLst>
      <p:ext uri="{BB962C8B-B14F-4D97-AF65-F5344CB8AC3E}">
        <p14:creationId xmlns:p14="http://schemas.microsoft.com/office/powerpoint/2010/main" val="24759562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1F52A7-F591-42F1-8E8C-1EA35A14B50D}"/>
              </a:ext>
            </a:extLst>
          </p:cNvPr>
          <p:cNvSpPr>
            <a:spLocks noGrp="1"/>
          </p:cNvSpPr>
          <p:nvPr>
            <p:ph type="title"/>
          </p:nvPr>
        </p:nvSpPr>
        <p:spPr/>
        <p:txBody>
          <a:bodyPr/>
          <a:lstStyle/>
          <a:p>
            <a:r>
              <a:rPr lang="fr-FR" dirty="0"/>
              <a:t>Three.js</a:t>
            </a:r>
          </a:p>
        </p:txBody>
      </p:sp>
      <p:sp>
        <p:nvSpPr>
          <p:cNvPr id="5" name="Espace réservé du contenu 4">
            <a:extLst>
              <a:ext uri="{FF2B5EF4-FFF2-40B4-BE49-F238E27FC236}">
                <a16:creationId xmlns:a16="http://schemas.microsoft.com/office/drawing/2014/main" id="{BE683C7A-833C-41CC-AE2C-DC2AD4EB7431}"/>
              </a:ext>
            </a:extLst>
          </p:cNvPr>
          <p:cNvSpPr>
            <a:spLocks noGrp="1"/>
          </p:cNvSpPr>
          <p:nvPr>
            <p:ph idx="1"/>
          </p:nvPr>
        </p:nvSpPr>
        <p:spPr/>
        <p:txBody>
          <a:bodyPr/>
          <a:lstStyle/>
          <a:p>
            <a:r>
              <a:rPr lang="fr-FR" dirty="0"/>
              <a:t>Remplaçant JS de papervision3D(flash)</a:t>
            </a:r>
          </a:p>
          <a:p>
            <a:r>
              <a:rPr lang="fr-FR" dirty="0"/>
              <a:t>Supporte le </a:t>
            </a:r>
            <a:r>
              <a:rPr lang="fr-FR" dirty="0" err="1"/>
              <a:t>canvas</a:t>
            </a:r>
            <a:r>
              <a:rPr lang="fr-FR" dirty="0"/>
              <a:t> ou le </a:t>
            </a:r>
            <a:r>
              <a:rPr lang="fr-FR" dirty="0" err="1"/>
              <a:t>webgl</a:t>
            </a:r>
            <a:endParaRPr lang="fr-FR" dirty="0"/>
          </a:p>
          <a:p>
            <a:pPr lvl="2"/>
            <a:r>
              <a:rPr lang="fr-FR" dirty="0"/>
              <a:t>Canvas </a:t>
            </a:r>
            <a:r>
              <a:rPr lang="fr-FR" dirty="0">
                <a:sym typeface="Wingdings" panose="05000000000000000000" pitchFamily="2" charset="2"/>
              </a:rPr>
              <a:t> sans calcul &amp; accélération du GPU</a:t>
            </a:r>
          </a:p>
          <a:p>
            <a:pPr lvl="2"/>
            <a:r>
              <a:rPr lang="fr-FR" dirty="0" err="1">
                <a:sym typeface="Wingdings" panose="05000000000000000000" pitchFamily="2" charset="2"/>
              </a:rPr>
              <a:t>WebGL</a:t>
            </a:r>
            <a:r>
              <a:rPr lang="fr-FR" dirty="0">
                <a:sym typeface="Wingdings" panose="05000000000000000000" pitchFamily="2" charset="2"/>
              </a:rPr>
              <a:t> avec calcul de rendu GPU</a:t>
            </a:r>
            <a:endParaRPr lang="fr-FR" dirty="0"/>
          </a:p>
        </p:txBody>
      </p:sp>
    </p:spTree>
    <p:extLst>
      <p:ext uri="{BB962C8B-B14F-4D97-AF65-F5344CB8AC3E}">
        <p14:creationId xmlns:p14="http://schemas.microsoft.com/office/powerpoint/2010/main" val="783029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F0703C-8AEA-4B24-AB84-BF93AFAC84A5}"/>
              </a:ext>
            </a:extLst>
          </p:cNvPr>
          <p:cNvSpPr>
            <a:spLocks noGrp="1"/>
          </p:cNvSpPr>
          <p:nvPr>
            <p:ph type="title"/>
          </p:nvPr>
        </p:nvSpPr>
        <p:spPr/>
        <p:txBody>
          <a:bodyPr/>
          <a:lstStyle/>
          <a:p>
            <a:r>
              <a:rPr lang="fr-FR" dirty="0" err="1"/>
              <a:t>WebGL</a:t>
            </a:r>
            <a:endParaRPr lang="fr-FR" dirty="0"/>
          </a:p>
        </p:txBody>
      </p:sp>
      <p:sp>
        <p:nvSpPr>
          <p:cNvPr id="3" name="Espace réservé du contenu 2">
            <a:extLst>
              <a:ext uri="{FF2B5EF4-FFF2-40B4-BE49-F238E27FC236}">
                <a16:creationId xmlns:a16="http://schemas.microsoft.com/office/drawing/2014/main" id="{1D41DA18-4ADA-469B-AF3B-64ED2F06AD20}"/>
              </a:ext>
            </a:extLst>
          </p:cNvPr>
          <p:cNvSpPr>
            <a:spLocks noGrp="1"/>
          </p:cNvSpPr>
          <p:nvPr>
            <p:ph idx="1"/>
          </p:nvPr>
        </p:nvSpPr>
        <p:spPr/>
        <p:txBody>
          <a:bodyPr/>
          <a:lstStyle/>
          <a:p>
            <a:r>
              <a:rPr lang="fr-FR" dirty="0" err="1"/>
              <a:t>L’openGL</a:t>
            </a:r>
            <a:r>
              <a:rPr lang="fr-FR" dirty="0"/>
              <a:t> est un standard de rendu 3D</a:t>
            </a:r>
          </a:p>
          <a:p>
            <a:pPr lvl="2"/>
            <a:r>
              <a:rPr lang="fr-FR" dirty="0"/>
              <a:t>Profite de l’accélération matériel des GPU</a:t>
            </a:r>
          </a:p>
          <a:p>
            <a:endParaRPr lang="fr-FR" dirty="0"/>
          </a:p>
          <a:p>
            <a:r>
              <a:rPr lang="fr-FR" dirty="0" err="1"/>
              <a:t>WebGL</a:t>
            </a:r>
            <a:r>
              <a:rPr lang="fr-FR" dirty="0"/>
              <a:t> est un standard web pour faire de la 3D basé sur </a:t>
            </a:r>
            <a:r>
              <a:rPr lang="fr-FR" dirty="0" err="1"/>
              <a:t>openGL</a:t>
            </a:r>
            <a:endParaRPr lang="fr-FR" dirty="0"/>
          </a:p>
          <a:p>
            <a:pPr lvl="2"/>
            <a:r>
              <a:rPr lang="fr-FR" dirty="0"/>
              <a:t>Fournit par HTML5</a:t>
            </a:r>
          </a:p>
          <a:p>
            <a:pPr lvl="2"/>
            <a:r>
              <a:rPr lang="fr-FR" dirty="0"/>
              <a:t>Faire rendre le dessin par </a:t>
            </a:r>
            <a:r>
              <a:rPr lang="fr-FR" dirty="0" err="1"/>
              <a:t>openGL</a:t>
            </a:r>
            <a:endParaRPr lang="fr-FR" dirty="0"/>
          </a:p>
          <a:p>
            <a:pPr lvl="2"/>
            <a:r>
              <a:rPr lang="fr-FR" dirty="0"/>
              <a:t>Rempli un espace de dessin avec le rendu</a:t>
            </a:r>
          </a:p>
          <a:p>
            <a:pPr lvl="2"/>
            <a:r>
              <a:rPr lang="fr-FR" dirty="0"/>
              <a:t>Supporté dès : </a:t>
            </a:r>
          </a:p>
          <a:p>
            <a:pPr lvl="3"/>
            <a:r>
              <a:rPr lang="fr-FR" dirty="0"/>
              <a:t>FF4, Chrome 9, safari*, IE11</a:t>
            </a:r>
          </a:p>
          <a:p>
            <a:endParaRPr lang="fr-FR" dirty="0"/>
          </a:p>
        </p:txBody>
      </p:sp>
    </p:spTree>
    <p:extLst>
      <p:ext uri="{BB962C8B-B14F-4D97-AF65-F5344CB8AC3E}">
        <p14:creationId xmlns:p14="http://schemas.microsoft.com/office/powerpoint/2010/main" val="320519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a:t>
            </a:r>
            <a:r>
              <a:rPr lang="fr-FR" b="1" dirty="0"/>
              <a:t>/</a:t>
            </a:r>
            <a:r>
              <a:rPr lang="fr-FR" dirty="0"/>
              <a:t>Nombalise &gt;</a:t>
            </a:r>
          </a:p>
          <a:p>
            <a:pPr lvl="2"/>
            <a:r>
              <a:rPr lang="fr-FR" dirty="0"/>
              <a:t>auto fermée &lt; Nombalise </a:t>
            </a:r>
            <a:r>
              <a:rPr lang="fr-FR" b="1" dirty="0"/>
              <a:t>/</a:t>
            </a:r>
            <a:r>
              <a:rPr lang="fr-FR" dirty="0"/>
              <a:t>&gt;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59EF32-6077-435A-A3DD-63B5FAEFFE8F}"/>
              </a:ext>
            </a:extLst>
          </p:cNvPr>
          <p:cNvSpPr>
            <a:spLocks noGrp="1"/>
          </p:cNvSpPr>
          <p:nvPr>
            <p:ph type="title"/>
          </p:nvPr>
        </p:nvSpPr>
        <p:spPr/>
        <p:txBody>
          <a:bodyPr/>
          <a:lstStyle/>
          <a:p>
            <a:r>
              <a:rPr lang="fr-FR" dirty="0"/>
              <a:t>Les nouveaux events html5</a:t>
            </a:r>
          </a:p>
        </p:txBody>
      </p:sp>
      <p:sp>
        <p:nvSpPr>
          <p:cNvPr id="5" name="Espace réservé du contenu 4">
            <a:extLst>
              <a:ext uri="{FF2B5EF4-FFF2-40B4-BE49-F238E27FC236}">
                <a16:creationId xmlns:a16="http://schemas.microsoft.com/office/drawing/2014/main" id="{55C38750-1450-4E21-BADD-C1F73BB3F3FC}"/>
              </a:ext>
            </a:extLst>
          </p:cNvPr>
          <p:cNvSpPr>
            <a:spLocks noGrp="1"/>
          </p:cNvSpPr>
          <p:nvPr>
            <p:ph idx="1"/>
          </p:nvPr>
        </p:nvSpPr>
        <p:spPr/>
        <p:txBody>
          <a:bodyPr/>
          <a:lstStyle/>
          <a:p>
            <a:r>
              <a:rPr lang="fr-FR" dirty="0"/>
              <a:t>Liste des nouveaux events : </a:t>
            </a:r>
          </a:p>
          <a:p>
            <a:pPr marL="457200" lvl="1" indent="0" algn="ctr">
              <a:buNone/>
            </a:pPr>
            <a:r>
              <a:rPr lang="fr-FR" dirty="0">
                <a:hlinkClick r:id="rId2"/>
              </a:rPr>
              <a:t>http://41mag.fr/liste-des-balises-html5/liste-des-evenements-html5</a:t>
            </a:r>
            <a:endParaRPr lang="fr-FR" dirty="0"/>
          </a:p>
          <a:p>
            <a:pPr lvl="1"/>
            <a:r>
              <a:rPr lang="fr-FR" dirty="0" err="1"/>
              <a:t>onerror</a:t>
            </a:r>
            <a:endParaRPr lang="fr-FR" dirty="0"/>
          </a:p>
          <a:p>
            <a:pPr lvl="1"/>
            <a:r>
              <a:rPr lang="fr-FR" dirty="0" err="1"/>
              <a:t>ondrag</a:t>
            </a:r>
            <a:r>
              <a:rPr lang="fr-FR" dirty="0"/>
              <a:t> , …</a:t>
            </a:r>
          </a:p>
          <a:p>
            <a:pPr lvl="1"/>
            <a:r>
              <a:rPr lang="fr-FR" dirty="0" err="1"/>
              <a:t>onplay</a:t>
            </a:r>
            <a:r>
              <a:rPr lang="fr-FR" dirty="0"/>
              <a:t>, </a:t>
            </a:r>
            <a:r>
              <a:rPr lang="fr-FR" dirty="0" err="1"/>
              <a:t>onpause</a:t>
            </a:r>
            <a:endParaRPr lang="fr-FR" dirty="0"/>
          </a:p>
          <a:p>
            <a:pPr lvl="1"/>
            <a:r>
              <a:rPr lang="fr-FR" dirty="0" err="1"/>
              <a:t>ononline</a:t>
            </a:r>
            <a:r>
              <a:rPr lang="fr-FR" dirty="0"/>
              <a:t>, </a:t>
            </a:r>
            <a:r>
              <a:rPr lang="fr-FR" dirty="0" err="1"/>
              <a:t>onoffline</a:t>
            </a:r>
            <a:endParaRPr lang="fr-FR" dirty="0"/>
          </a:p>
          <a:p>
            <a:pPr lvl="1"/>
            <a:r>
              <a:rPr lang="fr-FR" dirty="0"/>
              <a:t>…</a:t>
            </a:r>
          </a:p>
        </p:txBody>
      </p:sp>
    </p:spTree>
    <p:extLst>
      <p:ext uri="{BB962C8B-B14F-4D97-AF65-F5344CB8AC3E}">
        <p14:creationId xmlns:p14="http://schemas.microsoft.com/office/powerpoint/2010/main" val="38052909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738FB-9DBE-4B60-A1B1-6544C8DF2470}"/>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D709F6D5-B76A-4E77-8623-C40EE5628062}"/>
              </a:ext>
            </a:extLst>
          </p:cNvPr>
          <p:cNvSpPr>
            <a:spLocks noGrp="1"/>
          </p:cNvSpPr>
          <p:nvPr>
            <p:ph idx="1"/>
          </p:nvPr>
        </p:nvSpPr>
        <p:spPr/>
        <p:txBody>
          <a:bodyPr/>
          <a:lstStyle/>
          <a:p>
            <a:r>
              <a:rPr lang="fr-FR" dirty="0"/>
              <a:t>Three.js est une librairie d’intégration de contenu 3D </a:t>
            </a:r>
            <a:r>
              <a:rPr lang="fr-FR" dirty="0" err="1"/>
              <a:t>webGL</a:t>
            </a:r>
            <a:r>
              <a:rPr lang="fr-FR" dirty="0"/>
              <a:t> dans une page web</a:t>
            </a:r>
          </a:p>
          <a:p>
            <a:endParaRPr lang="fr-FR" dirty="0"/>
          </a:p>
          <a:p>
            <a:r>
              <a:rPr lang="fr-FR" dirty="0"/>
              <a:t>THREE propose un </a:t>
            </a:r>
            <a:r>
              <a:rPr lang="fr-FR" dirty="0" err="1"/>
              <a:t>renderer</a:t>
            </a:r>
            <a:endParaRPr lang="fr-FR" dirty="0"/>
          </a:p>
          <a:p>
            <a:pPr lvl="1"/>
            <a:r>
              <a:rPr lang="fr-FR" dirty="0"/>
              <a:t>Elle dispose de 2 éléments principaux</a:t>
            </a:r>
          </a:p>
          <a:p>
            <a:pPr lvl="2"/>
            <a:r>
              <a:rPr lang="fr-FR" dirty="0"/>
              <a:t>Scène</a:t>
            </a:r>
          </a:p>
          <a:p>
            <a:pPr lvl="3"/>
            <a:r>
              <a:rPr lang="fr-FR" dirty="0"/>
              <a:t>Constitué d’objets 3D</a:t>
            </a:r>
          </a:p>
          <a:p>
            <a:pPr lvl="1"/>
            <a:endParaRPr lang="fr-FR" dirty="0"/>
          </a:p>
          <a:p>
            <a:pPr lvl="2"/>
            <a:r>
              <a:rPr lang="fr-FR" dirty="0"/>
              <a:t>Camera</a:t>
            </a:r>
          </a:p>
          <a:p>
            <a:pPr lvl="3"/>
            <a:r>
              <a:rPr lang="fr-FR" dirty="0"/>
              <a:t>Pour cibler la visualisation</a:t>
            </a:r>
          </a:p>
        </p:txBody>
      </p:sp>
      <p:pic>
        <p:nvPicPr>
          <p:cNvPr id="7" name="Graphique 6">
            <a:extLst>
              <a:ext uri="{FF2B5EF4-FFF2-40B4-BE49-F238E27FC236}">
                <a16:creationId xmlns:a16="http://schemas.microsoft.com/office/drawing/2014/main" id="{EEF8D117-83E9-4708-BDE1-702A70ED9F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1999" y="4008304"/>
            <a:ext cx="3593000" cy="2385977"/>
          </a:xfrm>
          <a:prstGeom prst="rect">
            <a:avLst/>
          </a:prstGeom>
        </p:spPr>
      </p:pic>
    </p:spTree>
    <p:extLst>
      <p:ext uri="{BB962C8B-B14F-4D97-AF65-F5344CB8AC3E}">
        <p14:creationId xmlns:p14="http://schemas.microsoft.com/office/powerpoint/2010/main" val="2294144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992ECB-C676-498F-9915-8AB64CFB49A2}"/>
              </a:ext>
            </a:extLst>
          </p:cNvPr>
          <p:cNvSpPr>
            <a:spLocks noGrp="1"/>
          </p:cNvSpPr>
          <p:nvPr>
            <p:ph type="title"/>
          </p:nvPr>
        </p:nvSpPr>
        <p:spPr/>
        <p:txBody>
          <a:bodyPr/>
          <a:lstStyle/>
          <a:p>
            <a:r>
              <a:rPr lang="fr-FR" dirty="0"/>
              <a:t>Three.js</a:t>
            </a:r>
            <a:br>
              <a:rPr lang="fr-FR" dirty="0"/>
            </a:br>
            <a:r>
              <a:rPr lang="fr-FR" dirty="0"/>
              <a:t>scène &amp; camera</a:t>
            </a:r>
          </a:p>
        </p:txBody>
      </p:sp>
      <p:sp>
        <p:nvSpPr>
          <p:cNvPr id="3" name="Espace réservé du contenu 2">
            <a:extLst>
              <a:ext uri="{FF2B5EF4-FFF2-40B4-BE49-F238E27FC236}">
                <a16:creationId xmlns:a16="http://schemas.microsoft.com/office/drawing/2014/main" id="{2398CDD4-96DB-4845-8672-F63FBBF2D7B8}"/>
              </a:ext>
            </a:extLst>
          </p:cNvPr>
          <p:cNvSpPr>
            <a:spLocks noGrp="1"/>
          </p:cNvSpPr>
          <p:nvPr>
            <p:ph idx="1"/>
          </p:nvPr>
        </p:nvSpPr>
        <p:spPr/>
        <p:txBody>
          <a:bodyPr>
            <a:normAutofit fontScale="47500" lnSpcReduction="20000"/>
          </a:bodyPr>
          <a:lstStyle/>
          <a:p>
            <a:r>
              <a:rPr lang="fr-FR" dirty="0"/>
              <a:t>Initialiser une scène et la camera : </a:t>
            </a:r>
          </a:p>
          <a:p>
            <a:pPr lvl="7"/>
            <a:r>
              <a:rPr lang="fr-FR" dirty="0"/>
              <a:t>Scene.js</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an </a:t>
            </a:r>
            <a:r>
              <a:rPr lang="fr-FR" b="0" i="1" dirty="0" err="1">
                <a:solidFill>
                  <a:srgbClr val="7F848E"/>
                </a:solidFill>
                <a:effectLst/>
                <a:latin typeface="Consolas" panose="020B0609020204030204" pitchFamily="49" charset="0"/>
              </a:rPr>
              <a:t>empty</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scene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scene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Scene</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basic perspective camera</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camera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PerspectiveCamera</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75</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D19A66"/>
                </a:solidFill>
                <a:effectLst/>
                <a:latin typeface="Consolas" panose="020B0609020204030204" pitchFamily="49" charset="0"/>
              </a:rPr>
              <a:t>0.1</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camera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position</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z</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4</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with</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Antialiasing</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WebGLRenderer</a:t>
            </a:r>
            <a:r>
              <a:rPr lang="fr-FR" b="0" dirty="0">
                <a:solidFill>
                  <a:srgbClr val="ABB2BF"/>
                </a:solidFill>
                <a:effectLst/>
                <a:latin typeface="Consolas" panose="020B0609020204030204" pitchFamily="49" charset="0"/>
              </a:rPr>
              <a:t>({ </a:t>
            </a:r>
            <a:r>
              <a:rPr lang="fr-FR" b="0" dirty="0" err="1">
                <a:solidFill>
                  <a:srgbClr val="98C379"/>
                </a:solidFill>
                <a:effectLst/>
                <a:latin typeface="Consolas" panose="020B0609020204030204" pitchFamily="49" charset="0"/>
              </a:rPr>
              <a:t>antialias</a:t>
            </a:r>
            <a:r>
              <a:rPr lang="fr-FR" b="0" dirty="0">
                <a:solidFill>
                  <a:srgbClr val="ABB2BF"/>
                </a:solidFill>
                <a:effectLst/>
                <a:latin typeface="Consolas" panose="020B0609020204030204" pitchFamily="49" charset="0"/>
              </a:rPr>
              <a:t>: </a:t>
            </a:r>
            <a:r>
              <a:rPr lang="fr-FR" b="0" dirty="0" err="1">
                <a:solidFill>
                  <a:srgbClr val="D19A66"/>
                </a:solidFill>
                <a:effectLst/>
                <a:latin typeface="Consolas" panose="020B0609020204030204" pitchFamily="49" charset="0"/>
              </a:rPr>
              <a:t>true</a:t>
            </a:r>
            <a:r>
              <a:rPr lang="fr-FR" b="0" dirty="0">
                <a:solidFill>
                  <a:srgbClr val="ABB2BF"/>
                </a:solidFill>
                <a:effectLst/>
                <a:latin typeface="Consolas" panose="020B0609020204030204" pitchFamily="49" charset="0"/>
              </a:rPr>
              <a:t> });</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clear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color</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setClearColor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"#000000"</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size</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setSize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Append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to DOM</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body</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appendChild</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domElement</a:t>
            </a: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4982763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93DAA-C409-4B17-BCF7-8F8B6EEE903B}"/>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1D05FD81-D0C8-4275-9CBC-CBB19EE8CB68}"/>
              </a:ext>
            </a:extLst>
          </p:cNvPr>
          <p:cNvSpPr>
            <a:spLocks noGrp="1"/>
          </p:cNvSpPr>
          <p:nvPr>
            <p:ph idx="1"/>
          </p:nvPr>
        </p:nvSpPr>
        <p:spPr/>
        <p:txBody>
          <a:bodyPr>
            <a:normAutofit/>
          </a:bodyPr>
          <a:lstStyle/>
          <a:p>
            <a:r>
              <a:rPr lang="fr-FR" dirty="0"/>
              <a:t>Les </a:t>
            </a:r>
            <a:r>
              <a:rPr lang="fr-FR" dirty="0" err="1"/>
              <a:t>Mesh</a:t>
            </a:r>
            <a:endParaRPr lang="fr-FR" dirty="0"/>
          </a:p>
          <a:p>
            <a:pPr lvl="1"/>
            <a:r>
              <a:rPr lang="fr-FR" dirty="0"/>
              <a:t>Sont composés de géométrie lié à un matériaux</a:t>
            </a:r>
          </a:p>
          <a:p>
            <a:endParaRPr lang="fr-FR" dirty="0"/>
          </a:p>
          <a:p>
            <a:r>
              <a:rPr lang="fr-FR" dirty="0"/>
              <a:t>Définir une forme JS simple :</a:t>
            </a:r>
          </a:p>
          <a:p>
            <a:pPr lvl="7"/>
            <a:r>
              <a:rPr lang="fr-FR" dirty="0"/>
              <a:t>Scene.js</a:t>
            </a:r>
          </a:p>
          <a:p>
            <a:pPr marL="396875" lvl="7" indent="0">
              <a:buNone/>
            </a:pPr>
            <a:r>
              <a:rPr lang="fr-FR" sz="2000" b="0" i="1" dirty="0">
                <a:solidFill>
                  <a:srgbClr val="7F848E"/>
                </a:solidFill>
                <a:effectLst/>
                <a:latin typeface="Consolas" panose="020B0609020204030204" pitchFamily="49" charset="0"/>
              </a:rPr>
              <a:t>// Create a Cube </a:t>
            </a:r>
            <a:r>
              <a:rPr lang="fr-FR" sz="2000" b="0" i="1" dirty="0" err="1">
                <a:solidFill>
                  <a:srgbClr val="7F848E"/>
                </a:solidFill>
                <a:effectLst/>
                <a:latin typeface="Consolas" panose="020B0609020204030204" pitchFamily="49" charset="0"/>
              </a:rPr>
              <a:t>Mesh</a:t>
            </a:r>
            <a:r>
              <a:rPr lang="fr-FR" sz="2000" b="0" i="1" dirty="0">
                <a:solidFill>
                  <a:srgbClr val="7F848E"/>
                </a:solidFill>
                <a:effectLst/>
                <a:latin typeface="Consolas" panose="020B0609020204030204" pitchFamily="49" charset="0"/>
              </a:rPr>
              <a:t> </a:t>
            </a:r>
            <a:r>
              <a:rPr lang="fr-FR" sz="2000" b="0" i="1" dirty="0" err="1">
                <a:solidFill>
                  <a:srgbClr val="7F848E"/>
                </a:solidFill>
                <a:effectLst/>
                <a:latin typeface="Consolas" panose="020B0609020204030204" pitchFamily="49" charset="0"/>
              </a:rPr>
              <a:t>with</a:t>
            </a:r>
            <a:r>
              <a:rPr lang="fr-FR" sz="2000" b="0" i="1" dirty="0">
                <a:solidFill>
                  <a:srgbClr val="7F848E"/>
                </a:solidFill>
                <a:effectLst/>
                <a:latin typeface="Consolas" panose="020B0609020204030204" pitchFamily="49" charset="0"/>
              </a:rPr>
              <a:t> basic </a:t>
            </a:r>
            <a:r>
              <a:rPr lang="fr-FR" sz="2000" b="0" i="1" dirty="0" err="1">
                <a:solidFill>
                  <a:srgbClr val="7F848E"/>
                </a:solidFill>
                <a:effectLst/>
                <a:latin typeface="Consolas" panose="020B0609020204030204" pitchFamily="49" charset="0"/>
              </a:rPr>
              <a:t>material</a:t>
            </a:r>
            <a:endParaRPr lang="fr-FR" sz="2000" i="1" dirty="0">
              <a:solidFill>
                <a:srgbClr val="ABB2BF"/>
              </a:solidFill>
              <a:latin typeface="Consolas" panose="020B0609020204030204" pitchFamily="49" charset="0"/>
            </a:endParaRP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BoxGeometry</a:t>
            </a:r>
            <a:r>
              <a:rPr lang="fr-FR" sz="1600" b="0" dirty="0">
                <a:solidFill>
                  <a:srgbClr val="ABB2BF"/>
                </a:solidFill>
                <a:effectLst/>
                <a:latin typeface="Consolas" panose="020B0609020204030204" pitchFamily="49" charset="0"/>
              </a:rPr>
              <a:t>(</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MeshBasicMaterial</a:t>
            </a:r>
            <a:r>
              <a:rPr lang="fr-FR" sz="1600" b="0" dirty="0">
                <a:solidFill>
                  <a:srgbClr val="ABB2BF"/>
                </a:solidFill>
                <a:effectLst/>
                <a:latin typeface="Consolas" panose="020B0609020204030204" pitchFamily="49" charset="0"/>
              </a:rPr>
              <a:t>({ </a:t>
            </a:r>
            <a:r>
              <a:rPr lang="fr-FR" sz="1600" b="0" dirty="0" err="1">
                <a:solidFill>
                  <a:srgbClr val="98C379"/>
                </a:solidFill>
                <a:effectLst/>
                <a:latin typeface="Consolas" panose="020B0609020204030204" pitchFamily="49" charset="0"/>
              </a:rPr>
              <a:t>color</a:t>
            </a:r>
            <a:r>
              <a:rPr lang="fr-FR" sz="1600" b="0" dirty="0">
                <a:solidFill>
                  <a:srgbClr val="ABB2BF"/>
                </a:solidFill>
                <a:effectLst/>
                <a:latin typeface="Consolas" panose="020B0609020204030204" pitchFamily="49" charset="0"/>
              </a:rPr>
              <a:t>: </a:t>
            </a:r>
            <a:r>
              <a:rPr lang="fr-FR" sz="1600" b="0" dirty="0">
                <a:solidFill>
                  <a:srgbClr val="98C379"/>
                </a:solidFill>
                <a:effectLst/>
                <a:latin typeface="Consolas" panose="020B0609020204030204" pitchFamily="49" charset="0"/>
              </a:rPr>
              <a:t>"#433F81"</a:t>
            </a:r>
            <a:r>
              <a:rPr lang="fr-FR" sz="1600" b="0" dirty="0">
                <a:solidFill>
                  <a:srgbClr val="ABB2BF"/>
                </a:solidFill>
                <a:effectLst/>
                <a:latin typeface="Consolas" panose="020B0609020204030204" pitchFamily="49" charset="0"/>
              </a:rPr>
              <a:t> });</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a:t>
            </a:r>
            <a:r>
              <a:rPr lang="fr-FR" sz="1600" b="0" dirty="0">
                <a:solidFill>
                  <a:srgbClr val="ABB2BF"/>
                </a:solidFill>
                <a:effectLst/>
                <a:latin typeface="Consolas" panose="020B0609020204030204" pitchFamily="49" charset="0"/>
              </a:rPr>
              <a:t>(</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a:t>
            </a:r>
          </a:p>
          <a:p>
            <a:pPr marL="0" indent="0">
              <a:buNone/>
            </a:pPr>
            <a:endParaRPr lang="fr-FR" sz="1600" b="0" dirty="0">
              <a:solidFill>
                <a:srgbClr val="ABB2BF"/>
              </a:solidFill>
              <a:effectLst/>
              <a:latin typeface="Consolas" panose="020B0609020204030204" pitchFamily="49" charset="0"/>
            </a:endParaRPr>
          </a:p>
          <a:p>
            <a:pPr marL="0" indent="0">
              <a:buNone/>
            </a:pPr>
            <a:r>
              <a:rPr lang="fr-FR" sz="1600" b="0" dirty="0">
                <a:solidFill>
                  <a:srgbClr val="ABB2BF"/>
                </a:solidFill>
                <a:effectLst/>
                <a:latin typeface="Consolas" panose="020B0609020204030204" pitchFamily="49" charset="0"/>
              </a:rPr>
              <a:t>    </a:t>
            </a:r>
            <a:r>
              <a:rPr lang="fr-FR" sz="1600" b="0" i="1" dirty="0">
                <a:solidFill>
                  <a:srgbClr val="7F848E"/>
                </a:solidFill>
                <a:effectLst/>
                <a:latin typeface="Consolas" panose="020B0609020204030204" pitchFamily="49" charset="0"/>
              </a:rPr>
              <a:t>// Add cube to </a:t>
            </a:r>
            <a:r>
              <a:rPr lang="fr-FR" sz="1600" b="0" i="1" dirty="0" err="1">
                <a:solidFill>
                  <a:srgbClr val="7F848E"/>
                </a:solidFill>
                <a:effectLst/>
                <a:latin typeface="Consolas" panose="020B0609020204030204" pitchFamily="49" charset="0"/>
              </a:rPr>
              <a:t>Scene</a:t>
            </a:r>
            <a:endParaRPr lang="fr-FR" sz="1600" b="0" dirty="0">
              <a:solidFill>
                <a:srgbClr val="ABB2BF"/>
              </a:solidFill>
              <a:effectLst/>
              <a:latin typeface="Consolas" panose="020B0609020204030204" pitchFamily="49" charset="0"/>
            </a:endParaRPr>
          </a:p>
          <a:p>
            <a:pPr marL="0" indent="0">
              <a:buNone/>
            </a:pPr>
            <a:r>
              <a:rPr lang="fr-FR" sz="1600" b="0" dirty="0">
                <a:solidFill>
                  <a:srgbClr val="E06C75"/>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scene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add</a:t>
            </a:r>
            <a:r>
              <a:rPr lang="fr-FR" sz="1600" b="0" dirty="0">
                <a:solidFill>
                  <a:srgbClr val="ABB2BF"/>
                </a:solidFill>
                <a:effectLst/>
                <a:latin typeface="Consolas" panose="020B0609020204030204" pitchFamily="49" charset="0"/>
              </a:rPr>
              <a:t>(</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a:t>
            </a:r>
          </a:p>
          <a:p>
            <a:pPr lvl="7"/>
            <a:endParaRPr lang="fr-FR" dirty="0"/>
          </a:p>
          <a:p>
            <a:endParaRPr lang="fr-FR" dirty="0"/>
          </a:p>
        </p:txBody>
      </p:sp>
    </p:spTree>
    <p:extLst>
      <p:ext uri="{BB962C8B-B14F-4D97-AF65-F5344CB8AC3E}">
        <p14:creationId xmlns:p14="http://schemas.microsoft.com/office/powerpoint/2010/main" val="21355179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0A05A-84D6-4456-815F-D3D101468826}"/>
              </a:ext>
            </a:extLst>
          </p:cNvPr>
          <p:cNvSpPr>
            <a:spLocks noGrp="1"/>
          </p:cNvSpPr>
          <p:nvPr>
            <p:ph type="title"/>
          </p:nvPr>
        </p:nvSpPr>
        <p:spPr/>
        <p:txBody>
          <a:bodyPr/>
          <a:lstStyle/>
          <a:p>
            <a:r>
              <a:rPr lang="fr-FR" dirty="0"/>
              <a:t>Intégration d’un .OBJ</a:t>
            </a:r>
          </a:p>
        </p:txBody>
      </p:sp>
      <p:sp>
        <p:nvSpPr>
          <p:cNvPr id="3" name="Espace réservé du contenu 2">
            <a:extLst>
              <a:ext uri="{FF2B5EF4-FFF2-40B4-BE49-F238E27FC236}">
                <a16:creationId xmlns:a16="http://schemas.microsoft.com/office/drawing/2014/main" id="{0DCB3CB6-C4C6-48B8-A6BC-B6072B295BAD}"/>
              </a:ext>
            </a:extLst>
          </p:cNvPr>
          <p:cNvSpPr>
            <a:spLocks noGrp="1"/>
          </p:cNvSpPr>
          <p:nvPr>
            <p:ph idx="1"/>
          </p:nvPr>
        </p:nvSpPr>
        <p:spPr/>
        <p:txBody>
          <a:bodyPr/>
          <a:lstStyle/>
          <a:p>
            <a:r>
              <a:rPr lang="fr-FR" dirty="0"/>
              <a:t>Vous pouvez intégrer des objet dont les géométries sont déjà définit :</a:t>
            </a:r>
          </a:p>
          <a:p>
            <a:endParaRPr lang="fr-FR" dirty="0"/>
          </a:p>
        </p:txBody>
      </p:sp>
    </p:spTree>
    <p:extLst>
      <p:ext uri="{BB962C8B-B14F-4D97-AF65-F5344CB8AC3E}">
        <p14:creationId xmlns:p14="http://schemas.microsoft.com/office/powerpoint/2010/main" val="3025081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a:bodyPr>
          <a:lstStyle/>
          <a:p>
            <a:pPr lvl="1"/>
            <a:r>
              <a:rPr lang="fr-FR" dirty="0"/>
              <a:t>Nouveaux événements.</a:t>
            </a:r>
          </a:p>
          <a:p>
            <a:pPr lvl="1"/>
            <a:r>
              <a:rPr lang="fr-FR" dirty="0"/>
              <a:t>Gestion des API multimédia.</a:t>
            </a:r>
          </a:p>
          <a:p>
            <a:pPr lvl="1"/>
            <a:r>
              <a:rPr lang="fr-FR" dirty="0"/>
              <a:t>Modes de communication client/serveur.</a:t>
            </a:r>
          </a:p>
          <a:p>
            <a:pPr lvl="1"/>
            <a:r>
              <a:rPr lang="fr-FR" dirty="0"/>
              <a:t>Utilisation des Web </a:t>
            </a:r>
            <a:r>
              <a:rPr lang="fr-FR" dirty="0" err="1"/>
              <a:t>Worker</a:t>
            </a:r>
            <a:r>
              <a:rPr lang="fr-FR" dirty="0"/>
              <a:t>.</a:t>
            </a:r>
          </a:p>
          <a:p>
            <a:pPr lvl="1"/>
            <a:r>
              <a:rPr lang="fr-FR" dirty="0"/>
              <a:t>Le développement mobile "offline first".</a:t>
            </a:r>
          </a:p>
          <a:p>
            <a:pPr lvl="1"/>
            <a:r>
              <a:rPr lang="fr-FR" dirty="0"/>
              <a:t>Optimisation des communications client/serveur.</a:t>
            </a:r>
          </a:p>
          <a:p>
            <a:pPr lvl="1"/>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4581013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196</a:t>
            </a:fld>
            <a:endParaRPr lang="fr-FR" sz="14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5"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C1414-7587-4F32-8370-662BF7090E19}"/>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E3451B84-D87E-4F33-BB18-7EA1809D01F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1757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66800"/>
          </a:xfrm>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04864"/>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04864"/>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a:t>
            </a:fld>
            <a:endParaRPr lang="fr-FR"/>
          </a:p>
        </p:txBody>
      </p:sp>
      <p:sp>
        <p:nvSpPr>
          <p:cNvPr id="7" name="Espace réservé du contenu 6"/>
          <p:cNvSpPr>
            <a:spLocks noGrp="1"/>
          </p:cNvSpPr>
          <p:nvPr>
            <p:ph sz="half" idx="13"/>
          </p:nvPr>
        </p:nvSpPr>
        <p:spPr>
          <a:xfrm>
            <a:off x="467544" y="119675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206</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207</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t>
            </a:r>
            <a:r>
              <a:rPr lang="fr-FR" strike="sngStrike" dirty="0"/>
              <a:t>aujourd'hui</a:t>
            </a:r>
            <a:r>
              <a:rPr lang="fr-FR" dirty="0"/>
              <a:t>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214</a:t>
            </a:fld>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215</a:t>
            </a:fld>
            <a:endParaRPr lang="fr-F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216</a:t>
            </a:fld>
            <a:endParaRPr lang="fr-F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217</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218</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219</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220</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221</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222</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223</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227</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228</a:t>
            </a:fld>
            <a:endParaRPr lang="fr-F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229</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230</a:t>
            </a:fld>
            <a:endParaRPr lang="fr-F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231</a:t>
            </a:fld>
            <a:endParaRPr lang="fr-FR" sz="14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25</a:t>
            </a:fld>
            <a:endParaRPr lang="fr-FR" alt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28</a:t>
            </a:fld>
            <a:endParaRPr lang="en-JM">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Objet </a:t>
            </a:r>
          </a:p>
          <a:p>
            <a:pPr lvl="2"/>
            <a:r>
              <a:rPr lang="fr-FR" sz="2800" b="1" i="1" dirty="0"/>
              <a:t>Object</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d’Orsys</a:t>
            </a:r>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a:t>
            </a:r>
            <a:r>
              <a:rPr lang="fr-FR" b="1" dirty="0"/>
              <a:t>break</a:t>
            </a:r>
            <a:r>
              <a:rPr lang="fr-FR" dirty="0"/>
              <a:t>;</a:t>
            </a:r>
          </a:p>
          <a:p>
            <a:pPr>
              <a:buNone/>
            </a:pPr>
            <a:r>
              <a:rPr lang="fr-FR" dirty="0"/>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déclarées</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44</a:t>
            </a:fld>
            <a:endParaRPr lang="en-JM">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92500" lnSpcReduction="2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2959100" indent="-228600"/>
            <a:r>
              <a:rPr lang="fr-FR" dirty="0"/>
              <a:t>Il acheté une machine à café, le type …</a:t>
            </a:r>
          </a:p>
          <a:p>
            <a:pPr marL="2959100" lvl="2"/>
            <a:r>
              <a:rPr lang="fr-FR" dirty="0"/>
              <a:t>Elle à un bouton marche / arrêt </a:t>
            </a:r>
          </a:p>
          <a:p>
            <a:pPr marL="2959100" lvl="2"/>
            <a:r>
              <a:rPr lang="fr-FR" dirty="0"/>
              <a:t>Un bac d’eau à remplir d’un litre</a:t>
            </a:r>
          </a:p>
          <a:p>
            <a:pPr marL="2959100" lvl="2"/>
            <a:r>
              <a:rPr lang="fr-FR" dirty="0"/>
              <a:t>Et du café en poudre à mettre dans le filtre à café</a:t>
            </a:r>
          </a:p>
          <a:p>
            <a:pPr marL="2959100" lvl="2"/>
            <a:endParaRPr lang="fr-FR" dirty="0"/>
          </a:p>
          <a:p>
            <a:endParaRPr lang="fr-FR" dirty="0"/>
          </a:p>
          <a:p>
            <a:r>
              <a:rPr lang="fr-FR" dirty="0"/>
              <a:t>Analysons la conception </a:t>
            </a:r>
          </a:p>
          <a:p>
            <a:pPr marL="0" indent="0">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5229200"/>
            <a:ext cx="1042385" cy="88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98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0000" lnSpcReduction="20000"/>
          </a:bodyPr>
          <a:lstStyle/>
          <a:p>
            <a:r>
              <a:rPr lang="fr-FR" dirty="0"/>
              <a:t>Sans intérêt pour nous </a:t>
            </a:r>
          </a:p>
          <a:p>
            <a:r>
              <a:rPr lang="fr-FR" dirty="0"/>
              <a:t>C’est l’histoire d’un mec, de 56 ans habitant à Mulhouse prénommé </a:t>
            </a:r>
            <a:r>
              <a:rPr lang="fr-FR" dirty="0" err="1"/>
              <a:t>jean-pierre</a:t>
            </a:r>
            <a:endParaRPr lang="fr-FR" dirty="0"/>
          </a:p>
          <a:p>
            <a:r>
              <a:rPr lang="fr-FR" dirty="0"/>
              <a:t>Identifions une class machine à café</a:t>
            </a:r>
          </a:p>
          <a:p>
            <a:pPr marL="2593975" lvl="2"/>
            <a:r>
              <a:rPr lang="fr-FR" dirty="0"/>
              <a:t>Des fonctions d’ interaction public</a:t>
            </a:r>
          </a:p>
          <a:p>
            <a:pPr marL="3043238" lvl="3"/>
            <a:r>
              <a:rPr lang="fr-FR" dirty="0"/>
              <a:t>Elle à une fonction marche / </a:t>
            </a:r>
            <a:r>
              <a:rPr lang="fr-FR" dirty="0" err="1"/>
              <a:t>arret</a:t>
            </a:r>
            <a:r>
              <a:rPr lang="fr-FR" dirty="0"/>
              <a:t> </a:t>
            </a:r>
          </a:p>
          <a:p>
            <a:pPr marL="3043238" lvl="3"/>
            <a:r>
              <a:rPr lang="fr-FR" dirty="0"/>
              <a:t>Un champs définissant le volume d’eau du bac</a:t>
            </a:r>
          </a:p>
          <a:p>
            <a:pPr marL="3043238" lvl="3"/>
            <a:r>
              <a:rPr lang="fr-FR" dirty="0"/>
              <a:t>Elle possède un champ de type café</a:t>
            </a:r>
          </a:p>
          <a:p>
            <a:pPr marL="3043238" lvl="2"/>
            <a:endParaRPr lang="fr-FR" dirty="0"/>
          </a:p>
          <a:p>
            <a:pPr marL="2693988" lvl="2"/>
            <a:r>
              <a:rPr lang="fr-FR" dirty="0"/>
              <a:t>Des fonctions et champs qui lui sont propre </a:t>
            </a:r>
          </a:p>
          <a:p>
            <a:pPr marL="3590925" lvl="3"/>
            <a:r>
              <a:rPr lang="fr-FR" dirty="0"/>
              <a:t>Température de l’eau</a:t>
            </a:r>
          </a:p>
          <a:p>
            <a:pPr marL="3590925" lvl="3"/>
            <a:r>
              <a:rPr lang="fr-FR" dirty="0"/>
              <a:t>Activation de la résistance chauffante</a:t>
            </a:r>
          </a:p>
          <a:p>
            <a:pPr marL="3590925" lvl="3"/>
            <a:r>
              <a:rPr lang="fr-FR" dirty="0"/>
              <a:t>Activation de la pompe </a:t>
            </a:r>
          </a:p>
          <a:p>
            <a:pPr marL="3590925" lvl="3"/>
            <a:r>
              <a:rPr lang="fr-FR" dirty="0"/>
              <a:t>Eclairage du bouton lors du branchement</a:t>
            </a:r>
          </a:p>
          <a:p>
            <a:endParaRPr lang="fr-FR" dirty="0"/>
          </a:p>
          <a:p>
            <a:pPr marL="2776538"/>
            <a:r>
              <a:rPr lang="fr-FR" dirty="0"/>
              <a:t>Une cafetière c’est donc un objet!!!</a:t>
            </a:r>
          </a:p>
          <a:p>
            <a:pPr marL="0" indent="0">
              <a:buNone/>
            </a:pPr>
            <a:r>
              <a:rPr lang="fr-FR" dirty="0"/>
              <a:t>				Et </a:t>
            </a:r>
            <a:r>
              <a:rPr lang="fr-FR" dirty="0" err="1"/>
              <a:t>jean-pierre</a:t>
            </a:r>
            <a:r>
              <a:rPr lang="fr-FR" dirty="0"/>
              <a:t> aussi</a:t>
            </a:r>
          </a:p>
          <a:p>
            <a:pPr marL="6002338" indent="0">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35" y="2613365"/>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988" y="4653136"/>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9723" y="1810972"/>
            <a:ext cx="1614488" cy="108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2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a:t>Jean-pierre est pas adroit il met du café en poudre partout tous les matins</a:t>
            </a:r>
          </a:p>
          <a:p>
            <a:endParaRPr lang="fr-FR"/>
          </a:p>
          <a:p>
            <a:r>
              <a:rPr lang="fr-FR"/>
              <a:t>Il acheté une machine à café,</a:t>
            </a:r>
          </a:p>
          <a:p>
            <a:pPr lvl="1"/>
            <a:r>
              <a:rPr lang="fr-FR"/>
              <a:t>oui encore, système café à dosettes cette fois</a:t>
            </a:r>
          </a:p>
          <a:p>
            <a:pPr lvl="1"/>
            <a:r>
              <a:rPr lang="fr-FR"/>
              <a:t>elle fait tout pareil ,mais plus pratique</a:t>
            </a:r>
          </a:p>
          <a:p>
            <a:pPr lvl="1"/>
            <a:r>
              <a:rPr lang="fr-FR"/>
              <a:t> </a:t>
            </a:r>
          </a:p>
          <a:p>
            <a:pPr lvl="2"/>
            <a:r>
              <a:rPr lang="fr-FR"/>
              <a:t>Elle à un bouton marche / arrêt </a:t>
            </a:r>
          </a:p>
          <a:p>
            <a:pPr lvl="2"/>
            <a:r>
              <a:rPr lang="fr-FR"/>
              <a:t>Un bac d’eau à remplir d’un litre</a:t>
            </a:r>
          </a:p>
          <a:p>
            <a:pPr lvl="2"/>
            <a:r>
              <a:rPr lang="fr-FR"/>
              <a:t>Et un objet filtre qui contient café est redéfini différemment </a:t>
            </a:r>
          </a:p>
          <a:p>
            <a:pPr lvl="3"/>
            <a:r>
              <a:rPr lang="fr-FR"/>
              <a:t>Il accepte désormais du café en dosette</a:t>
            </a:r>
          </a:p>
          <a:p>
            <a:endParaRPr lang="fr-FR"/>
          </a:p>
          <a:p>
            <a:r>
              <a:rPr lang="fr-FR"/>
              <a:t>Alors une machine à dosette c’est une </a:t>
            </a:r>
          </a:p>
          <a:p>
            <a:r>
              <a:rPr lang="fr-FR"/>
              <a:t>machine qui fais aussi du café. </a:t>
            </a:r>
          </a:p>
          <a:p>
            <a:r>
              <a:rPr lang="fr-FR"/>
              <a:t>Comme l’autre!!!		</a:t>
            </a:r>
            <a:endParaRPr lang="fr-FR" dirty="0"/>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80494"/>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76" y="1377931"/>
            <a:ext cx="2342952" cy="295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0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a:t>Class machine à café</a:t>
            </a:r>
            <a:endParaRPr lang="fr-FR" dirty="0"/>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a:t>Machine à café à dosettes</a:t>
            </a:r>
          </a:p>
          <a:p>
            <a:pPr lvl="2"/>
            <a:r>
              <a:rPr lang="fr-FR"/>
              <a:t>Ses champs privés</a:t>
            </a:r>
          </a:p>
          <a:p>
            <a:pPr lvl="3"/>
            <a:r>
              <a:rPr lang="fr-FR"/>
              <a:t>Ceux du parent étant eux aussi private il sont innaccessible</a:t>
            </a:r>
          </a:p>
          <a:p>
            <a:pPr lvl="4"/>
            <a:r>
              <a:rPr lang="fr-FR"/>
              <a:t>Notion d’heritage</a:t>
            </a:r>
          </a:p>
          <a:p>
            <a:pPr lvl="4"/>
            <a:r>
              <a:rPr lang="fr-FR"/>
              <a:t>Notion de protected</a:t>
            </a:r>
          </a:p>
          <a:p>
            <a:pPr lvl="4"/>
            <a:endParaRPr lang="fr-FR"/>
          </a:p>
          <a:p>
            <a:pPr lvl="2"/>
            <a:r>
              <a:rPr lang="fr-FR"/>
              <a:t>Des champs / fonctions public, protected </a:t>
            </a:r>
          </a:p>
          <a:p>
            <a:pPr lvl="3"/>
            <a:r>
              <a:rPr lang="fr-FR"/>
              <a:t>Permettant l’héritage aux futurs extensions</a:t>
            </a:r>
          </a:p>
          <a:p>
            <a:pPr lvl="3"/>
            <a:r>
              <a:rPr lang="fr-FR"/>
              <a:t>Redéfinition de la manière de faire le café</a:t>
            </a:r>
          </a:p>
          <a:p>
            <a:pPr lvl="4"/>
            <a:r>
              <a:rPr lang="fr-FR"/>
              <a:t>Notions d’override</a:t>
            </a:r>
          </a:p>
          <a:p>
            <a:pPr lvl="2"/>
            <a:endParaRPr lang="fr-FR"/>
          </a:p>
          <a:p>
            <a:pPr lvl="2"/>
            <a:r>
              <a:rPr lang="fr-FR"/>
              <a:t>Des champs / fonction privés qui lui sont totalement personnel</a:t>
            </a:r>
          </a:p>
          <a:p>
            <a:pPr lvl="2"/>
            <a:endParaRPr lang="fr-FR"/>
          </a:p>
          <a:p>
            <a:pPr lvl="2"/>
            <a:r>
              <a:rPr lang="fr-FR"/>
              <a:t>Un constructeur</a:t>
            </a:r>
          </a:p>
          <a:p>
            <a:pPr lvl="3"/>
            <a:r>
              <a:rPr lang="fr-FR"/>
              <a:t>Appel du constructeur parent</a:t>
            </a:r>
          </a:p>
          <a:p>
            <a:pPr lvl="4"/>
            <a:r>
              <a:rPr lang="fr-FR"/>
              <a:t>Notion de super()</a:t>
            </a:r>
          </a:p>
          <a:p>
            <a:pPr lvl="4"/>
            <a:endParaRPr lang="fr-FR"/>
          </a:p>
          <a:p>
            <a:pPr lvl="2"/>
            <a:r>
              <a:rPr lang="fr-FR"/>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rot="160723">
            <a:off x="5347955" y="2007044"/>
            <a:ext cx="3435292" cy="3722928"/>
          </a:xfrm>
        </p:spPr>
        <p:txBody>
          <a:bodyPr>
            <a:normAutofit lnSpcReduction="10000"/>
          </a:bodyPr>
          <a:lstStyle/>
          <a:p>
            <a:pPr marL="0" indent="0">
              <a:buNone/>
            </a:pPr>
            <a:endParaRPr lang="fr-FR" dirty="0"/>
          </a:p>
          <a:p>
            <a:pPr marL="0" indent="0">
              <a:buNone/>
            </a:pPr>
            <a:r>
              <a:rPr lang="fr-FR" dirty="0"/>
              <a:t>class </a:t>
            </a:r>
            <a:r>
              <a:rPr lang="fr-FR" dirty="0" err="1"/>
              <a:t>CoffeMachinPad</a:t>
            </a:r>
            <a:r>
              <a:rPr lang="fr-FR" dirty="0"/>
              <a:t> </a:t>
            </a:r>
            <a:r>
              <a:rPr lang="fr-FR" dirty="0" err="1"/>
              <a:t>extends</a:t>
            </a:r>
            <a:r>
              <a:rPr lang="fr-FR" dirty="0"/>
              <a:t> </a:t>
            </a:r>
            <a:r>
              <a:rPr lang="fr-FR" dirty="0" err="1"/>
              <a:t>CoffeMachin</a:t>
            </a:r>
            <a:r>
              <a:rPr lang="fr-FR" dirty="0"/>
              <a:t>{</a:t>
            </a:r>
          </a:p>
          <a:p>
            <a:pPr marL="0" indent="0">
              <a:buNone/>
            </a:pPr>
            <a:r>
              <a:rPr lang="fr-FR" dirty="0"/>
              <a:t>  public </a:t>
            </a:r>
            <a:r>
              <a:rPr lang="fr-FR" dirty="0" err="1"/>
              <a:t>padHolder</a:t>
            </a:r>
            <a:r>
              <a:rPr lang="fr-FR" dirty="0"/>
              <a:t>: </a:t>
            </a:r>
            <a:r>
              <a:rPr lang="fr-FR" dirty="0" err="1"/>
              <a:t>PadHolder</a:t>
            </a:r>
            <a:r>
              <a:rPr lang="fr-FR" dirty="0"/>
              <a:t>;</a:t>
            </a:r>
          </a:p>
          <a:p>
            <a:pPr marL="0" indent="0">
              <a:buNone/>
            </a:pPr>
            <a:r>
              <a:rPr lang="fr-FR" dirty="0"/>
              <a:t>  </a:t>
            </a:r>
          </a:p>
          <a:p>
            <a:pPr marL="0" indent="0">
              <a:buNone/>
            </a:pPr>
            <a:r>
              <a:rPr lang="fr-FR" dirty="0"/>
              <a:t>  </a:t>
            </a:r>
            <a:r>
              <a:rPr lang="fr-FR" dirty="0" err="1"/>
              <a:t>constructor</a:t>
            </a:r>
            <a:r>
              <a:rPr lang="fr-FR" dirty="0"/>
              <a:t>()</a:t>
            </a:r>
          </a:p>
          <a:p>
            <a:pPr marL="0" indent="0">
              <a:buNone/>
            </a:pPr>
            <a:r>
              <a:rPr lang="fr-FR" dirty="0"/>
              <a:t>  {</a:t>
            </a:r>
          </a:p>
          <a:p>
            <a:pPr marL="0" indent="0">
              <a:buNone/>
            </a:pPr>
            <a:r>
              <a:rPr lang="fr-FR" dirty="0"/>
              <a:t>     super();</a:t>
            </a:r>
          </a:p>
          <a:p>
            <a:pPr marL="0" indent="0">
              <a:buNone/>
            </a:pPr>
            <a:r>
              <a:rPr lang="fr-FR" dirty="0"/>
              <a:t>  }</a:t>
            </a:r>
          </a:p>
          <a:p>
            <a:pPr marL="0" indent="0">
              <a:buNone/>
            </a:pPr>
            <a:endParaRPr lang="fr-FR" dirty="0"/>
          </a:p>
          <a:p>
            <a:pPr marL="0" indent="0">
              <a:buNone/>
            </a:pPr>
            <a:r>
              <a:rPr lang="fr-FR" dirty="0"/>
              <a:t>  public </a:t>
            </a:r>
            <a:r>
              <a:rPr lang="fr-FR" dirty="0" err="1"/>
              <a:t>insertDoset</a:t>
            </a:r>
            <a:r>
              <a:rPr lang="fr-FR" dirty="0"/>
              <a:t>(</a:t>
            </a:r>
            <a:r>
              <a:rPr lang="fr-FR" dirty="0" err="1"/>
              <a:t>pad:CoffePad</a:t>
            </a:r>
            <a:r>
              <a:rPr lang="fr-FR" dirty="0"/>
              <a:t>){ … }</a:t>
            </a:r>
          </a:p>
          <a:p>
            <a:pPr marL="0" indent="0">
              <a:buNone/>
            </a:pPr>
            <a:r>
              <a:rPr lang="fr-FR" dirty="0"/>
              <a:t>  </a:t>
            </a:r>
          </a:p>
          <a:p>
            <a:pPr marL="0" indent="0">
              <a:buNone/>
            </a:pPr>
            <a:r>
              <a:rPr lang="fr-FR" dirty="0"/>
              <a:t>  public </a:t>
            </a:r>
            <a:r>
              <a:rPr lang="fr-FR" dirty="0" err="1"/>
              <a:t>makeCofe</a:t>
            </a:r>
            <a:r>
              <a:rPr lang="fr-FR" dirty="0"/>
              <a:t>(){</a:t>
            </a:r>
          </a:p>
          <a:p>
            <a:pPr marL="0" indent="0">
              <a:buNone/>
            </a:pPr>
            <a:r>
              <a:rPr lang="fr-FR" dirty="0"/>
              <a:t>    </a:t>
            </a:r>
            <a:r>
              <a:rPr lang="fr-FR" dirty="0" err="1"/>
              <a:t>this.cofee</a:t>
            </a:r>
            <a:r>
              <a:rPr lang="fr-FR" dirty="0"/>
              <a:t>= </a:t>
            </a:r>
            <a:r>
              <a:rPr lang="fr-FR" dirty="0" err="1"/>
              <a:t>this.padHolder.coffe</a:t>
            </a:r>
            <a:r>
              <a:rPr lang="fr-FR" dirty="0"/>
              <a:t>;</a:t>
            </a:r>
          </a:p>
          <a:p>
            <a:pPr marL="0" indent="0">
              <a:buNone/>
            </a:pPr>
            <a:r>
              <a:rPr lang="fr-FR" dirty="0"/>
              <a:t>    </a:t>
            </a:r>
            <a:r>
              <a:rPr lang="fr-FR" dirty="0" err="1"/>
              <a:t>this.startHeater</a:t>
            </a:r>
            <a:r>
              <a:rPr lang="fr-FR" dirty="0"/>
              <a:t>(97);</a:t>
            </a:r>
          </a:p>
          <a:p>
            <a:pPr marL="0" indent="0">
              <a:buNone/>
            </a:pPr>
            <a:r>
              <a:rPr lang="fr-FR" dirty="0"/>
              <a:t>    </a:t>
            </a:r>
            <a:r>
              <a:rPr lang="fr-FR" dirty="0" err="1"/>
              <a:t>this.startPump</a:t>
            </a:r>
            <a:r>
              <a:rPr lang="fr-FR" dirty="0"/>
              <a:t>(255);</a:t>
            </a:r>
          </a:p>
          <a:p>
            <a:pPr marL="0" indent="0">
              <a:buNone/>
            </a:pPr>
            <a:r>
              <a:rPr lang="fr-FR" dirty="0"/>
              <a:t>  }</a:t>
            </a:r>
          </a:p>
          <a:p>
            <a:pPr marL="0" indent="0">
              <a:buNone/>
            </a:pPr>
            <a:r>
              <a:rPr lang="fr-FR" dirty="0"/>
              <a:t>};</a:t>
            </a:r>
          </a:p>
        </p:txBody>
      </p:sp>
    </p:spTree>
    <p:extLst>
      <p:ext uri="{BB962C8B-B14F-4D97-AF65-F5344CB8AC3E}">
        <p14:creationId xmlns:p14="http://schemas.microsoft.com/office/powerpoint/2010/main" val="59727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lstStyle/>
          <a:p>
            <a:r>
              <a:rPr lang="fr-FR"/>
              <a:t>Jean-Pierre est devenu un expert du café</a:t>
            </a:r>
          </a:p>
          <a:p>
            <a:pPr lvl="1"/>
            <a:r>
              <a:rPr lang="fr-FR"/>
              <a:t>Il a essayé une 20aine de systèmes différents.</a:t>
            </a:r>
          </a:p>
          <a:p>
            <a:pPr lvl="1"/>
            <a:endParaRPr lang="fr-FR"/>
          </a:p>
          <a:p>
            <a:r>
              <a:rPr lang="fr-FR"/>
              <a:t>Il à finit par déduire que</a:t>
            </a:r>
          </a:p>
          <a:p>
            <a:pPr lvl="1"/>
            <a:r>
              <a:rPr lang="fr-FR"/>
              <a:t>Faire du café c’est toujours :</a:t>
            </a:r>
          </a:p>
          <a:p>
            <a:pPr lvl="2"/>
            <a:r>
              <a:rPr lang="fr-FR"/>
              <a:t>Mettre du café/ eau</a:t>
            </a:r>
          </a:p>
          <a:p>
            <a:pPr lvl="2"/>
            <a:r>
              <a:rPr lang="fr-FR"/>
              <a:t>Démarrer</a:t>
            </a:r>
          </a:p>
          <a:p>
            <a:pPr lvl="2"/>
            <a:r>
              <a:rPr lang="fr-FR"/>
              <a:t>Collecter boisson chaude</a:t>
            </a:r>
            <a:endParaRPr lang="fr-FR" dirty="0"/>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38" y="1590406"/>
            <a:ext cx="1851362" cy="1851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1002" y="2047238"/>
            <a:ext cx="1091637" cy="1338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4700497" y="3647155"/>
            <a:ext cx="4379402" cy="1292662"/>
          </a:xfrm>
          <a:prstGeom prst="rect">
            <a:avLst/>
          </a:prstGeom>
        </p:spPr>
        <p:txBody>
          <a:bodyPr wrap="square">
            <a:spAutoFit/>
          </a:bodyPr>
          <a:lstStyle/>
          <a:p>
            <a:pPr marL="338138" indent="-257175">
              <a:spcBef>
                <a:spcPct val="20000"/>
              </a:spcBef>
              <a:buFont typeface="Arial" pitchFamily="34" charset="0"/>
              <a:buChar char="•"/>
            </a:pPr>
            <a:r>
              <a:rPr lang="fr-FR" sz="2100" dirty="0">
                <a:solidFill>
                  <a:prstClr val="black"/>
                </a:solidFill>
              </a:rPr>
              <a:t>Il a aussi identifié 2 sous modèles génériques pour faire du café</a:t>
            </a:r>
          </a:p>
          <a:p>
            <a:pPr marL="338138" lvl="2" indent="-257175">
              <a:spcBef>
                <a:spcPct val="20000"/>
              </a:spcBef>
              <a:buFont typeface="Arial" pitchFamily="34" charset="0"/>
              <a:buChar char="•"/>
            </a:pPr>
            <a:r>
              <a:rPr lang="fr-FR" sz="1500" dirty="0">
                <a:solidFill>
                  <a:prstClr val="black"/>
                </a:solidFill>
              </a:rPr>
              <a:t>Les machines classiques</a:t>
            </a:r>
          </a:p>
          <a:p>
            <a:pPr marL="338138" lvl="2" indent="-257175">
              <a:spcBef>
                <a:spcPct val="20000"/>
              </a:spcBef>
              <a:buFont typeface="Arial" pitchFamily="34" charset="0"/>
              <a:buChar char="•"/>
            </a:pPr>
            <a:r>
              <a:rPr lang="fr-FR" sz="15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285721" y="4863637"/>
            <a:ext cx="8858280" cy="877163"/>
          </a:xfrm>
          <a:prstGeom prst="rect">
            <a:avLst/>
          </a:prstGeom>
        </p:spPr>
        <p:txBody>
          <a:bodyPr wrap="square">
            <a:spAutoFit/>
          </a:bodyPr>
          <a:lstStyle/>
          <a:p>
            <a:pPr marL="338138" indent="-257175">
              <a:spcBef>
                <a:spcPct val="20000"/>
              </a:spcBef>
              <a:buFont typeface="Arial" pitchFamily="34" charset="0"/>
              <a:buChar char="•"/>
            </a:pPr>
            <a:r>
              <a:rPr lang="fr-FR" sz="1500" dirty="0">
                <a:solidFill>
                  <a:prstClr val="black"/>
                </a:solidFill>
              </a:rPr>
              <a:t>abstraction de faire le café</a:t>
            </a:r>
          </a:p>
          <a:p>
            <a:pPr marL="681038" lvl="1" indent="-257175">
              <a:spcBef>
                <a:spcPct val="20000"/>
              </a:spcBef>
              <a:buFont typeface="Arial" pitchFamily="34" charset="0"/>
              <a:buChar char="•"/>
            </a:pPr>
            <a:r>
              <a:rPr lang="fr-FR" sz="1500" dirty="0">
                <a:solidFill>
                  <a:prstClr val="black"/>
                </a:solidFill>
              </a:rPr>
              <a:t>Les machines implémentent les fonctions de faire du café commun et possède des champs communs</a:t>
            </a:r>
          </a:p>
          <a:p>
            <a:pPr marL="681038" lvl="1" indent="-257175">
              <a:spcBef>
                <a:spcPct val="20000"/>
              </a:spcBef>
              <a:buFont typeface="Arial" pitchFamily="34" charset="0"/>
              <a:buChar char="•"/>
            </a:pPr>
            <a:r>
              <a:rPr lang="fr-FR" sz="1500" dirty="0">
                <a:solidFill>
                  <a:prstClr val="black"/>
                </a:solidFill>
              </a:rPr>
              <a:t>Il peuvent grâce à </a:t>
            </a:r>
            <a:r>
              <a:rPr lang="fr-FR" sz="1500" b="1" dirty="0" err="1">
                <a:solidFill>
                  <a:prstClr val="black"/>
                </a:solidFill>
              </a:rPr>
              <a:t>implements</a:t>
            </a:r>
            <a:r>
              <a:rPr lang="fr-FR" sz="15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408170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AF101A-E529-4CA9-83CC-E67E35257B75}"/>
              </a:ext>
            </a:extLst>
          </p:cNvPr>
          <p:cNvSpPr>
            <a:spLocks noGrp="1"/>
          </p:cNvSpPr>
          <p:nvPr>
            <p:ph type="title"/>
          </p:nvPr>
        </p:nvSpPr>
        <p:spPr/>
        <p:txBody>
          <a:bodyPr/>
          <a:lstStyle/>
          <a:p>
            <a:r>
              <a:rPr lang="fr-FR" dirty="0"/>
              <a:t>Objectifs pédagogiques</a:t>
            </a:r>
          </a:p>
        </p:txBody>
      </p:sp>
      <p:sp>
        <p:nvSpPr>
          <p:cNvPr id="5" name="Espace réservé du contenu 4">
            <a:extLst>
              <a:ext uri="{FF2B5EF4-FFF2-40B4-BE49-F238E27FC236}">
                <a16:creationId xmlns:a16="http://schemas.microsoft.com/office/drawing/2014/main" id="{387144CC-7F7E-484B-B18C-3472E2DDFA71}"/>
              </a:ext>
            </a:extLst>
          </p:cNvPr>
          <p:cNvSpPr>
            <a:spLocks noGrp="1"/>
          </p:cNvSpPr>
          <p:nvPr>
            <p:ph idx="1"/>
          </p:nvPr>
        </p:nvSpPr>
        <p:spPr/>
        <p:txBody>
          <a:bodyPr>
            <a:normAutofit fontScale="55000" lnSpcReduction="20000"/>
          </a:bodyPr>
          <a:lstStyle/>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Découvrir les concepts avancés JavaScript ES5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pratique la Programmation Orientée Objet</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Maîtriser l'environnement de débogage</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œuvre le framework JavaScript jQuery</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Manipuler les API JavaScript HTML5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la notion de JavaScript côté serveur avec Node.js</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le contexte d’une application JS d’entreprise interne</a:t>
            </a:r>
          </a:p>
          <a:p>
            <a:endParaRPr lang="fr-FR" dirty="0"/>
          </a:p>
        </p:txBody>
      </p:sp>
    </p:spTree>
    <p:extLst>
      <p:ext uri="{BB962C8B-B14F-4D97-AF65-F5344CB8AC3E}">
        <p14:creationId xmlns:p14="http://schemas.microsoft.com/office/powerpoint/2010/main" val="1944742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a:tabLst>
                <a:tab pos="8439150" algn="r"/>
              </a:tabLst>
            </a:pPr>
            <a:r>
              <a:rPr lang="fr-FR" dirty="0">
                <a:ea typeface="MS Mincho" pitchFamily="49" charset="-128"/>
              </a:rPr>
              <a:t>En </a:t>
            </a:r>
            <a:r>
              <a:rPr lang="fr-FR" dirty="0" err="1">
                <a:ea typeface="MS Mincho" pitchFamily="49" charset="-128"/>
              </a:rPr>
              <a:t>JavaSscript</a:t>
            </a:r>
            <a:r>
              <a:rPr lang="fr-FR" dirty="0">
                <a:ea typeface="MS Mincho" pitchFamily="49" charset="-128"/>
              </a:rPr>
              <a:t>, tout ceci donne :</a:t>
            </a:r>
          </a:p>
          <a:p>
            <a:pPr lvl="7">
              <a:tabLst>
                <a:tab pos="8439150" algn="r"/>
              </a:tabLst>
            </a:pPr>
            <a:r>
              <a:rPr lang="fr-FR" dirty="0">
                <a:ea typeface="MS Mincho" pitchFamily="49" charset="-128"/>
              </a:rPr>
              <a:t>Function.js</a:t>
            </a:r>
          </a:p>
          <a:p>
            <a:pPr marL="396875" lvl="7" indent="0">
              <a:buNone/>
              <a:tabLst>
                <a:tab pos="8439150" algn="r"/>
              </a:tabLst>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plane</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couleur</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myCutsom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couleur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'marron’</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plane</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onCustomEvent</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 … }</a:t>
            </a:r>
          </a:p>
          <a:p>
            <a:pPr marL="396875" lvl="7" indent="0">
              <a:buNone/>
              <a:tabLst>
                <a:tab pos="8439150" algn="r"/>
              </a:tabLst>
            </a:pPr>
            <a:endParaRPr lang="fr-FR" b="0" dirty="0">
              <a:solidFill>
                <a:srgbClr val="ABB2BF"/>
              </a:solidFill>
              <a:effectLst/>
              <a:latin typeface="Consolas" panose="020B0609020204030204" pitchFamily="49"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50</a:t>
            </a:fld>
            <a:endParaRPr lang="en-JM">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51</a:t>
            </a:fld>
            <a:endParaRPr lang="en-JM">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52</a:t>
            </a:fld>
            <a:endParaRPr lang="en-JM">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endParaRPr lang="fr-FR" dirty="0">
              <a:ea typeface="MS Mincho" pitchFamily="49" charset="-128"/>
            </a:endParaRP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function(){...}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53</a:t>
            </a:fld>
            <a:endParaRPr lang="en-JM">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a:defRPr/>
            </a:pPr>
            <a:r>
              <a:rPr lang="fr-FR" dirty="0">
                <a:ea typeface="MS Mincho" pitchFamily="49" charset="-128"/>
              </a:rPr>
              <a:t>appelées depuis l’extérieur de l’objet.</a:t>
            </a:r>
          </a:p>
          <a:p>
            <a:pPr>
              <a:defRPr/>
            </a:pPr>
            <a:endParaRPr lang="fr-FR" b="1" dirty="0"/>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function(){...}</a:t>
            </a:r>
            <a:r>
              <a:rPr lang="fr-FR" dirty="0">
                <a:ea typeface="MS Mincho" pitchFamily="49" charset="-128"/>
              </a:rPr>
              <a:t> » </a:t>
            </a:r>
          </a:p>
          <a:p>
            <a:pPr lvl="2">
              <a:defRPr/>
            </a:pPr>
            <a:r>
              <a:rPr lang="fr-FR" dirty="0">
                <a:ea typeface="MS Mincho" pitchFamily="49" charset="-128"/>
              </a:rPr>
              <a:t>appelées depuis l’extérieur de l’objet.</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 value</a:t>
            </a:r>
            <a:r>
              <a:rPr lang="fr-FR" dirty="0">
                <a:ea typeface="MS Mincho" pitchFamily="49" charset="-128"/>
              </a:rPr>
              <a:t> »</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a:t>
            </a:r>
            <a:r>
              <a:rPr lang="fr-FR" b="1" dirty="0">
                <a:ea typeface="MS Mincho" pitchFamily="49" charset="-128"/>
              </a:rPr>
              <a:t>statiques</a:t>
            </a:r>
            <a:r>
              <a:rPr lang="fr-FR" dirty="0">
                <a:ea typeface="MS Mincho" pitchFamily="49" charset="-128"/>
              </a:rPr>
              <a:t>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54</a:t>
            </a:fld>
            <a:endParaRPr lang="en-JM">
              <a:solidFill>
                <a:schemeClr val="bg1"/>
              </a:solidFill>
            </a:endParaRPr>
          </a:p>
        </p:txBody>
      </p:sp>
    </p:spTree>
    <p:extLst>
      <p:ext uri="{BB962C8B-B14F-4D97-AF65-F5344CB8AC3E}">
        <p14:creationId xmlns:p14="http://schemas.microsoft.com/office/powerpoint/2010/main" val="491098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625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a:t>
            </a:r>
            <a:r>
              <a:rPr lang="fr-FR" b="1" dirty="0">
                <a:ea typeface="MS Mincho" pitchFamily="49" charset="-128"/>
              </a:rPr>
              <a:t>classe peut hériter </a:t>
            </a:r>
            <a:r>
              <a:rPr lang="fr-FR" dirty="0">
                <a:ea typeface="MS Mincho" pitchFamily="49" charset="-128"/>
              </a:rPr>
              <a:t>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Il faut penser à </a:t>
            </a:r>
            <a:r>
              <a:rPr lang="fr-FR" b="1" dirty="0">
                <a:ea typeface="MS Mincho" pitchFamily="49" charset="-128"/>
              </a:rPr>
              <a:t>rétablir immédiatement </a:t>
            </a:r>
            <a:r>
              <a:rPr lang="fr-FR" dirty="0">
                <a:ea typeface="MS Mincho" pitchFamily="49" charset="-128"/>
              </a:rPr>
              <a:t>le </a:t>
            </a:r>
            <a:r>
              <a:rPr lang="fr-FR" b="1" dirty="0">
                <a:ea typeface="MS Mincho" pitchFamily="49" charset="-128"/>
              </a:rPr>
              <a:t>constructeur</a:t>
            </a:r>
            <a:r>
              <a:rPr lang="fr-FR" dirty="0">
                <a:ea typeface="MS Mincho" pitchFamily="49" charset="-128"/>
              </a:rPr>
              <a:t>,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Chat.prototype.dors</a:t>
            </a:r>
            <a:r>
              <a:rPr lang="fr-FR" dirty="0">
                <a:solidFill>
                  <a:srgbClr val="009AD0"/>
                </a:solidFill>
                <a:ea typeface="MS Mincho" pitchFamily="49" charset="-128"/>
              </a:rPr>
              <a:t> = function(){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this);…}</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Chat.prototype.parent</a:t>
            </a:r>
            <a:r>
              <a:rPr lang="fr-FR" dirty="0">
                <a:solidFill>
                  <a:srgbClr val="009AD0"/>
                </a:solidFill>
                <a:ea typeface="MS Mincho" pitchFamily="49" charset="-128"/>
              </a:rPr>
              <a: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(this);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On peut simplifier la notation en créant une fonction par prototypage sur le type Function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55</a:t>
            </a:fld>
            <a:endParaRPr lang="en-JM">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56</a:t>
            </a:fld>
            <a:endParaRPr lang="en-JM">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57</a:t>
            </a:fld>
            <a:endParaRPr lang="en-JM">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58</a:t>
            </a:fld>
            <a:endParaRPr lang="en-JM">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59</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75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10268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60</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8" name="Espace réservé du contenu 7">
            <a:extLst>
              <a:ext uri="{FF2B5EF4-FFF2-40B4-BE49-F238E27FC236}">
                <a16:creationId xmlns:a16="http://schemas.microsoft.com/office/drawing/2014/main" id="{BE64AAB9-1711-4A16-980D-5B9A148B2EF2}"/>
              </a:ext>
            </a:extLst>
          </p:cNvPr>
          <p:cNvSpPr>
            <a:spLocks noGrp="1"/>
          </p:cNvSpPr>
          <p:nvPr>
            <p:ph idx="1"/>
          </p:nvPr>
        </p:nvSpPr>
        <p:spPr/>
        <p:txBody>
          <a:bodyPr>
            <a:normAutofit lnSpcReduction="10000"/>
          </a:bodyPr>
          <a:lstStyle/>
          <a:p>
            <a:r>
              <a:rPr lang="fr-FR" b="1" i="1" dirty="0"/>
              <a:t>Event</a:t>
            </a:r>
            <a:r>
              <a:rPr lang="fr-FR" dirty="0"/>
              <a:t> est l’objet JavaScript décrivant les événement. C’est un objet de type Event qui se propage dans l’arbre du DOM.</a:t>
            </a:r>
          </a:p>
          <a:p>
            <a:endParaRPr lang="fr-FR" dirty="0"/>
          </a:p>
          <a:p>
            <a:r>
              <a:rPr lang="fr-FR" dirty="0" err="1"/>
              <a:t>Propiétés</a:t>
            </a:r>
            <a:r>
              <a:rPr lang="fr-FR" dirty="0"/>
              <a:t> :</a:t>
            </a:r>
          </a:p>
          <a:p>
            <a:pPr lvl="2"/>
            <a:r>
              <a:rPr lang="fr-FR" b="1" i="1" dirty="0" err="1"/>
              <a:t>target</a:t>
            </a:r>
            <a:r>
              <a:rPr lang="fr-FR" b="1" i="1" dirty="0"/>
              <a:t>  </a:t>
            </a:r>
            <a:r>
              <a:rPr lang="fr-FR" dirty="0"/>
              <a:t>(MSIE </a:t>
            </a:r>
            <a:r>
              <a:rPr lang="fr-FR" dirty="0" err="1"/>
              <a:t>srcElement</a:t>
            </a:r>
            <a:r>
              <a:rPr lang="fr-FR" dirty="0"/>
              <a:t>): la cible recherchée</a:t>
            </a:r>
          </a:p>
          <a:p>
            <a:pPr lvl="2"/>
            <a:r>
              <a:rPr lang="fr-FR" b="1" i="1" dirty="0"/>
              <a:t>type </a:t>
            </a:r>
            <a:r>
              <a:rPr lang="fr-FR" dirty="0"/>
              <a:t>: le type de l’événement (focus, </a:t>
            </a:r>
            <a:r>
              <a:rPr lang="fr-FR" dirty="0" err="1"/>
              <a:t>laod</a:t>
            </a:r>
            <a:r>
              <a:rPr lang="fr-FR" dirty="0"/>
              <a:t>, click)</a:t>
            </a:r>
          </a:p>
          <a:p>
            <a:pPr lvl="2"/>
            <a:r>
              <a:rPr lang="fr-FR" b="1" i="1" dirty="0" err="1"/>
              <a:t>currentTarget</a:t>
            </a:r>
            <a:r>
              <a:rPr lang="fr-FR" dirty="0"/>
              <a:t>: nœud courant de l’arbre DOM</a:t>
            </a:r>
          </a:p>
          <a:p>
            <a:r>
              <a:rPr lang="fr-FR" dirty="0"/>
              <a:t>Méthode:</a:t>
            </a:r>
          </a:p>
          <a:p>
            <a:pPr lvl="2"/>
            <a:r>
              <a:rPr lang="fr-FR" i="1" dirty="0" err="1"/>
              <a:t>stopPropagation</a:t>
            </a:r>
            <a:r>
              <a:rPr lang="fr-FR" i="1" dirty="0"/>
              <a:t>  </a:t>
            </a:r>
            <a:r>
              <a:rPr lang="fr-FR" dirty="0"/>
              <a:t>(MSIE </a:t>
            </a:r>
            <a:r>
              <a:rPr lang="fr-FR" dirty="0" err="1"/>
              <a:t>cancelBubble</a:t>
            </a:r>
            <a:r>
              <a:rPr lang="fr-FR" dirty="0"/>
              <a:t>)</a:t>
            </a:r>
          </a:p>
          <a:p>
            <a:pPr lvl="2"/>
            <a:r>
              <a:rPr lang="fr-FR" i="1" dirty="0" err="1"/>
              <a:t>preventDefault</a:t>
            </a:r>
            <a:r>
              <a:rPr lang="fr-FR" i="1" dirty="0"/>
              <a:t> </a:t>
            </a:r>
            <a:r>
              <a:rPr lang="fr-FR" dirty="0"/>
              <a:t>(return false)</a:t>
            </a:r>
          </a:p>
          <a:p>
            <a:endParaRPr lang="fr-FR" dirty="0"/>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61</a:t>
            </a:fld>
            <a:endParaRPr lang="en-JM"/>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62</a:t>
            </a:fld>
            <a:endParaRPr lang="en-JM">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br>
              <a:rPr lang="fr-FR" sz="2400" dirty="0">
                <a:ea typeface="MS Mincho" pitchFamily="49" charset="-128"/>
              </a:rPr>
            </a:b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63</a:t>
            </a:fld>
            <a:endParaRPr lang="en-JM">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64</a:t>
            </a:fld>
            <a:endParaRPr lang="en-JM">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65</a:t>
            </a:fld>
            <a:endParaRPr lang="en-JM">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66</a:t>
            </a:fld>
            <a:endParaRPr lang="en-JM">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741-2DF7-46A4-9EC0-0523040AF798}"/>
              </a:ext>
            </a:extLst>
          </p:cNvPr>
          <p:cNvSpPr>
            <a:spLocks noGrp="1"/>
          </p:cNvSpPr>
          <p:nvPr>
            <p:ph type="title"/>
          </p:nvPr>
        </p:nvSpPr>
        <p:spPr/>
        <p:txBody>
          <a:bodyPr/>
          <a:lstStyle/>
          <a:p>
            <a:r>
              <a:rPr lang="fr-FR" dirty="0"/>
              <a:t>Javascript es5</a:t>
            </a:r>
          </a:p>
        </p:txBody>
      </p:sp>
      <p:sp>
        <p:nvSpPr>
          <p:cNvPr id="3" name="Espace réservé du contenu 2">
            <a:extLst>
              <a:ext uri="{FF2B5EF4-FFF2-40B4-BE49-F238E27FC236}">
                <a16:creationId xmlns:a16="http://schemas.microsoft.com/office/drawing/2014/main" id="{528E2BE2-FC4A-4630-B2D5-76C9A600B3A9}"/>
              </a:ext>
            </a:extLst>
          </p:cNvPr>
          <p:cNvSpPr>
            <a:spLocks noGrp="1"/>
          </p:cNvSpPr>
          <p:nvPr>
            <p:ph idx="1"/>
          </p:nvPr>
        </p:nvSpPr>
        <p:spPr/>
        <p:txBody>
          <a:bodyPr/>
          <a:lstStyle/>
          <a:p>
            <a:r>
              <a:rPr lang="fr-FR" dirty="0"/>
              <a:t>Les fonctions auto-exécutées.</a:t>
            </a:r>
          </a:p>
          <a:p>
            <a:pPr lvl="7"/>
            <a:r>
              <a:rPr lang="fr-FR" dirty="0"/>
              <a:t>Self-executed.js</a:t>
            </a:r>
          </a:p>
          <a:p>
            <a:pPr marL="396875" lvl="7" indent="0">
              <a:buNone/>
            </a:pPr>
            <a:r>
              <a:rPr lang="fr-FR" sz="2800" b="1" dirty="0">
                <a:solidFill>
                  <a:srgbClr val="ABB2BF"/>
                </a:solidFill>
                <a:effectLst/>
                <a:latin typeface="Consolas" panose="020B0609020204030204" pitchFamily="49" charset="0"/>
              </a:rPr>
              <a:t>(</a:t>
            </a:r>
            <a:r>
              <a:rPr lang="fr-FR" b="0" i="1" dirty="0">
                <a:solidFill>
                  <a:srgbClr val="C678DD"/>
                </a:solidFill>
                <a:effectLst/>
                <a:latin typeface="Consolas" panose="020B0609020204030204" pitchFamily="49" charset="0"/>
              </a:rPr>
              <a:t>function</a:t>
            </a:r>
            <a:r>
              <a:rPr lang="fr-FR" b="0" i="1" dirty="0">
                <a:solidFill>
                  <a:srgbClr val="ABB2BF"/>
                </a:solidFill>
                <a:effectLst/>
                <a:latin typeface="Consolas" panose="020B0609020204030204" pitchFamily="49" charset="0"/>
              </a:rPr>
              <a:t>(arg1){...}</a:t>
            </a:r>
            <a:r>
              <a:rPr lang="fr-FR" sz="2800" b="1" dirty="0">
                <a:solidFill>
                  <a:srgbClr val="ABB2BF"/>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lvl="8"/>
            <a:r>
              <a:rPr lang="fr-FR" dirty="0"/>
              <a:t>Limite la portée et l’</a:t>
            </a:r>
            <a:r>
              <a:rPr lang="fr-FR" dirty="0" err="1"/>
              <a:t>acces</a:t>
            </a:r>
            <a:r>
              <a:rPr lang="fr-FR" dirty="0"/>
              <a:t> post exécution</a:t>
            </a:r>
          </a:p>
          <a:p>
            <a:endParaRPr lang="fr-FR" dirty="0"/>
          </a:p>
        </p:txBody>
      </p:sp>
    </p:spTree>
    <p:extLst>
      <p:ext uri="{BB962C8B-B14F-4D97-AF65-F5344CB8AC3E}">
        <p14:creationId xmlns:p14="http://schemas.microsoft.com/office/powerpoint/2010/main" val="3407169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fontScale="92500" lnSpcReduction="20000"/>
          </a:bodyPr>
          <a:lstStyle/>
          <a:p>
            <a:pPr lvl="1"/>
            <a:r>
              <a:rPr lang="fr-FR" dirty="0"/>
              <a:t>Les méthodes de création dynamique d'objets.</a:t>
            </a:r>
          </a:p>
          <a:p>
            <a:pPr lvl="1"/>
            <a:endParaRPr lang="fr-FR" dirty="0"/>
          </a:p>
          <a:p>
            <a:pPr lvl="1"/>
            <a:r>
              <a:rPr lang="fr-FR" dirty="0"/>
              <a:t>Phases des événements capture, </a:t>
            </a:r>
            <a:r>
              <a:rPr lang="fr-FR" dirty="0" err="1"/>
              <a:t>capturing</a:t>
            </a:r>
            <a:r>
              <a:rPr lang="fr-FR" dirty="0"/>
              <a:t>, Bubble.</a:t>
            </a:r>
          </a:p>
          <a:p>
            <a:pPr lvl="1"/>
            <a:endParaRPr lang="fr-FR" dirty="0"/>
          </a:p>
          <a:p>
            <a:pPr lvl="1"/>
            <a:r>
              <a:rPr lang="fr-FR" dirty="0"/>
              <a:t>La gestion des événements. Les objets de type Event.</a:t>
            </a:r>
          </a:p>
          <a:p>
            <a:pPr lvl="1"/>
            <a:endParaRPr lang="fr-FR" dirty="0"/>
          </a:p>
          <a:p>
            <a:pPr lvl="1"/>
            <a:r>
              <a:rPr lang="fr-FR" dirty="0"/>
              <a:t>Structure de données XML et JSON</a:t>
            </a:r>
          </a:p>
          <a:p>
            <a:pPr lvl="1"/>
            <a:endParaRPr lang="fr-FR" dirty="0"/>
          </a:p>
          <a:p>
            <a:pPr lvl="1"/>
            <a:r>
              <a:rPr lang="fr-FR" dirty="0"/>
              <a:t>Les méthodes avancées en ES5.</a:t>
            </a:r>
          </a:p>
          <a:p>
            <a:endParaRPr lang="fr-FR" dirty="0"/>
          </a:p>
        </p:txBody>
      </p:sp>
    </p:spTree>
    <p:extLst>
      <p:ext uri="{BB962C8B-B14F-4D97-AF65-F5344CB8AC3E}">
        <p14:creationId xmlns:p14="http://schemas.microsoft.com/office/powerpoint/2010/main" val="3241950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79E9DD4-9D74-4471-BD5E-3DFABB8D1E69}"/>
              </a:ext>
            </a:extLst>
          </p:cNvPr>
          <p:cNvSpPr>
            <a:spLocks noGrp="1"/>
          </p:cNvSpPr>
          <p:nvPr>
            <p:ph type="title"/>
          </p:nvPr>
        </p:nvSpPr>
        <p:spPr/>
        <p:txBody>
          <a:bodyPr/>
          <a:lstStyle/>
          <a:p>
            <a:r>
              <a:rPr lang="fr-FR" dirty="0"/>
              <a:t>Framework jQuery</a:t>
            </a:r>
          </a:p>
        </p:txBody>
      </p:sp>
      <p:sp>
        <p:nvSpPr>
          <p:cNvPr id="5" name="Espace réservé du texte 4">
            <a:extLst>
              <a:ext uri="{FF2B5EF4-FFF2-40B4-BE49-F238E27FC236}">
                <a16:creationId xmlns:a16="http://schemas.microsoft.com/office/drawing/2014/main" id="{B085551C-0D44-4F89-A1A4-1F238566A79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9061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670361" y="4532212"/>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366881" y="1233308"/>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660810" y="1216838"/>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627100" y="3359916"/>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115235" y="4384271"/>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79423" y="4267929"/>
            <a:ext cx="1996676" cy="1489875"/>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1544855" y="2902743"/>
            <a:ext cx="931244" cy="5798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849210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r>
              <a:rPr lang="fr-FR" dirty="0"/>
              <a:t>Fonctionnement et intégration.</a:t>
            </a:r>
          </a:p>
          <a:p>
            <a:r>
              <a:rPr lang="fr-FR" dirty="0"/>
              <a:t>Gestion et délégation des événements.</a:t>
            </a:r>
          </a:p>
          <a:p>
            <a:r>
              <a:rPr lang="fr-FR" dirty="0"/>
              <a:t>jQuery pour des échanges Ajax, gestion des formulaires.</a:t>
            </a:r>
          </a:p>
          <a:p>
            <a:endParaRPr lang="fr-FR" dirty="0"/>
          </a:p>
        </p:txBody>
      </p:sp>
    </p:spTree>
    <p:extLst>
      <p:ext uri="{BB962C8B-B14F-4D97-AF65-F5344CB8AC3E}">
        <p14:creationId xmlns:p14="http://schemas.microsoft.com/office/powerpoint/2010/main" val="3811087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6D47B9-C70C-489B-B201-7B8AFD0518BF}"/>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D29BA349-D35E-4B1B-9B51-693D0B013F4E}"/>
              </a:ext>
            </a:extLst>
          </p:cNvPr>
          <p:cNvSpPr>
            <a:spLocks noGrp="1"/>
          </p:cNvSpPr>
          <p:nvPr>
            <p:ph idx="1"/>
          </p:nvPr>
        </p:nvSpPr>
        <p:spPr>
          <a:xfrm>
            <a:off x="285720" y="1124744"/>
            <a:ext cx="8572560" cy="5286412"/>
          </a:xfrm>
        </p:spPr>
        <p:txBody>
          <a:bodyPr/>
          <a:lstStyle/>
          <a:p>
            <a:r>
              <a:rPr lang="fr-FR" dirty="0"/>
              <a:t>Jquery développé par </a:t>
            </a:r>
            <a:r>
              <a:rPr lang="fr-FR" b="1" dirty="0" err="1"/>
              <a:t>john</a:t>
            </a:r>
            <a:r>
              <a:rPr lang="fr-FR" b="1" dirty="0"/>
              <a:t> </a:t>
            </a:r>
            <a:r>
              <a:rPr lang="fr-FR" b="1" dirty="0" err="1"/>
              <a:t>Resing</a:t>
            </a:r>
            <a:r>
              <a:rPr lang="fr-FR" b="1" dirty="0"/>
              <a:t> </a:t>
            </a:r>
            <a:endParaRPr lang="fr-FR" dirty="0"/>
          </a:p>
          <a:p>
            <a:pPr lvl="1"/>
            <a:r>
              <a:rPr lang="fr-FR" dirty="0"/>
              <a:t>Maintenu par jQuery team</a:t>
            </a:r>
          </a:p>
          <a:p>
            <a:pPr lvl="1"/>
            <a:endParaRPr lang="fr-FR" dirty="0"/>
          </a:p>
          <a:p>
            <a:r>
              <a:rPr lang="fr-FR" dirty="0"/>
              <a:t>Permet d’écrire moins de code pour plus d’actions javascript</a:t>
            </a:r>
          </a:p>
          <a:p>
            <a:pPr lvl="2"/>
            <a:r>
              <a:rPr lang="fr-FR" dirty="0"/>
              <a:t>Permet une meilleur interaction</a:t>
            </a:r>
          </a:p>
          <a:p>
            <a:pPr lvl="3"/>
            <a:r>
              <a:rPr lang="fr-FR" dirty="0"/>
              <a:t>Ergonomie</a:t>
            </a:r>
          </a:p>
          <a:p>
            <a:pPr lvl="3"/>
            <a:r>
              <a:rPr lang="fr-FR" dirty="0"/>
              <a:t>Dynamisation</a:t>
            </a:r>
          </a:p>
          <a:p>
            <a:pPr lvl="2"/>
            <a:r>
              <a:rPr lang="fr-FR" dirty="0"/>
              <a:t>Moins de code = moins de maintient  </a:t>
            </a:r>
          </a:p>
          <a:p>
            <a:pPr lvl="2"/>
            <a:endParaRPr lang="fr-FR" dirty="0"/>
          </a:p>
        </p:txBody>
      </p:sp>
    </p:spTree>
    <p:extLst>
      <p:ext uri="{BB962C8B-B14F-4D97-AF65-F5344CB8AC3E}">
        <p14:creationId xmlns:p14="http://schemas.microsoft.com/office/powerpoint/2010/main" val="3800462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0A5CC-8F88-48D1-A0F4-F53C1743734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180FA79-323F-405B-BB14-B80249F92023}"/>
              </a:ext>
            </a:extLst>
          </p:cNvPr>
          <p:cNvSpPr>
            <a:spLocks noGrp="1"/>
          </p:cNvSpPr>
          <p:nvPr>
            <p:ph idx="1"/>
          </p:nvPr>
        </p:nvSpPr>
        <p:spPr/>
        <p:txBody>
          <a:bodyPr/>
          <a:lstStyle/>
          <a:p>
            <a:r>
              <a:rPr lang="fr-FR" dirty="0"/>
              <a:t>jQuery fournit un ensemble d’actions.</a:t>
            </a:r>
          </a:p>
          <a:p>
            <a:pPr lvl="2"/>
            <a:r>
              <a:rPr lang="fr-FR" dirty="0"/>
              <a:t>Manipulation DOM</a:t>
            </a:r>
          </a:p>
          <a:p>
            <a:pPr lvl="3"/>
            <a:r>
              <a:rPr lang="fr-FR" dirty="0" err="1"/>
              <a:t>Selection</a:t>
            </a:r>
            <a:r>
              <a:rPr lang="fr-FR" dirty="0"/>
              <a:t> , ajout, suppression, …</a:t>
            </a:r>
          </a:p>
          <a:p>
            <a:pPr lvl="2"/>
            <a:endParaRPr lang="fr-FR" dirty="0"/>
          </a:p>
          <a:p>
            <a:pPr lvl="2"/>
            <a:r>
              <a:rPr lang="fr-FR" dirty="0"/>
              <a:t>Gestion des events</a:t>
            </a:r>
          </a:p>
          <a:p>
            <a:pPr lvl="3"/>
            <a:r>
              <a:rPr lang="fr-FR" dirty="0"/>
              <a:t>Async avec les callbacks</a:t>
            </a:r>
          </a:p>
          <a:p>
            <a:pPr lvl="2"/>
            <a:endParaRPr lang="fr-FR" dirty="0"/>
          </a:p>
          <a:p>
            <a:pPr lvl="2"/>
            <a:r>
              <a:rPr lang="fr-FR" dirty="0"/>
              <a:t>Animations &amp; style css</a:t>
            </a:r>
          </a:p>
          <a:p>
            <a:pPr lvl="3"/>
            <a:r>
              <a:rPr lang="fr-FR" dirty="0"/>
              <a:t>Slide, up down, …</a:t>
            </a:r>
          </a:p>
          <a:p>
            <a:pPr lvl="2"/>
            <a:endParaRPr lang="fr-FR" dirty="0"/>
          </a:p>
          <a:p>
            <a:pPr lvl="2"/>
            <a:r>
              <a:rPr lang="fr-FR" dirty="0"/>
              <a:t>Interactions serveur</a:t>
            </a:r>
          </a:p>
          <a:p>
            <a:pPr lvl="3"/>
            <a:r>
              <a:rPr lang="fr-FR" dirty="0"/>
              <a:t>XHR simplifié</a:t>
            </a:r>
          </a:p>
        </p:txBody>
      </p:sp>
    </p:spTree>
    <p:extLst>
      <p:ext uri="{BB962C8B-B14F-4D97-AF65-F5344CB8AC3E}">
        <p14:creationId xmlns:p14="http://schemas.microsoft.com/office/powerpoint/2010/main" val="1834185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326D-0EB0-4B4F-9FF6-CDFFCC9F26F9}"/>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id="{CE08B479-8F6D-40C7-B1CD-5550B34DE442}"/>
              </a:ext>
            </a:extLst>
          </p:cNvPr>
          <p:cNvSpPr>
            <a:spLocks noGrp="1"/>
          </p:cNvSpPr>
          <p:nvPr>
            <p:ph idx="1"/>
          </p:nvPr>
        </p:nvSpPr>
        <p:spPr/>
        <p:txBody>
          <a:bodyPr/>
          <a:lstStyle/>
          <a:p>
            <a:r>
              <a:rPr lang="fr-FR" dirty="0"/>
              <a:t>Pour intégrer jQuery dans une appli :</a:t>
            </a:r>
          </a:p>
          <a:p>
            <a:pPr lvl="1"/>
            <a:r>
              <a:rPr lang="fr-FR" dirty="0"/>
              <a:t>Il suffit d’importer le script</a:t>
            </a:r>
          </a:p>
          <a:p>
            <a:pPr lvl="1"/>
            <a:endParaRPr lang="fr-FR" dirty="0"/>
          </a:p>
          <a:p>
            <a:pPr marL="90488" lvl="2" indent="0" algn="ctr">
              <a:buNone/>
            </a:pPr>
            <a:r>
              <a:rPr lang="fr-FR" sz="2000" b="0" dirty="0">
                <a:solidFill>
                  <a:srgbClr val="ABB2BF"/>
                </a:solidFill>
                <a:effectLst/>
                <a:latin typeface="Consolas" panose="020B0609020204030204" pitchFamily="49" charset="0"/>
              </a:rPr>
              <a: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src</a:t>
            </a:r>
            <a:r>
              <a:rPr lang="fr-FR" sz="2000" b="0" dirty="0">
                <a:solidFill>
                  <a:srgbClr val="ABB2BF"/>
                </a:solidFill>
                <a:effectLst/>
                <a:latin typeface="Consolas" panose="020B0609020204030204" pitchFamily="49" charset="0"/>
              </a:rPr>
              <a:t>=</a:t>
            </a:r>
            <a:r>
              <a:rPr lang="fr-FR" sz="2000" b="0" dirty="0">
                <a:solidFill>
                  <a:srgbClr val="98C379"/>
                </a:solidFill>
                <a:effectLst/>
                <a:latin typeface="Consolas" panose="020B0609020204030204" pitchFamily="49" charset="0"/>
              </a:rPr>
              <a:t>"//code.jquery.com/jquery.js"</a:t>
            </a:r>
            <a:r>
              <a:rPr lang="fr-FR" sz="2000" b="0" dirty="0">
                <a:solidFill>
                  <a:srgbClr val="ABB2BF"/>
                </a:solidFill>
                <a:effectLst/>
                <a:latin typeface="Consolas" panose="020B0609020204030204" pitchFamily="49" charset="0"/>
              </a:rPr>
              <a:t>&gt;&lt;/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457200" lvl="1" indent="0">
              <a:buNone/>
            </a:pPr>
            <a:endParaRPr lang="fr-FR" dirty="0"/>
          </a:p>
          <a:p>
            <a:pPr lvl="2"/>
            <a:r>
              <a:rPr lang="fr-FR" dirty="0"/>
              <a:t>Soit par CDN</a:t>
            </a:r>
          </a:p>
          <a:p>
            <a:pPr lvl="3"/>
            <a:r>
              <a:rPr lang="fr-FR" sz="2800" b="1" dirty="0"/>
              <a:t>C</a:t>
            </a:r>
            <a:r>
              <a:rPr lang="fr-FR" dirty="0"/>
              <a:t>ontent </a:t>
            </a:r>
            <a:r>
              <a:rPr lang="fr-FR" sz="2800" b="1" dirty="0"/>
              <a:t>D</a:t>
            </a:r>
            <a:r>
              <a:rPr lang="fr-FR" dirty="0"/>
              <a:t>elivery </a:t>
            </a:r>
            <a:r>
              <a:rPr lang="fr-FR" sz="2800" b="1" dirty="0"/>
              <a:t>N</a:t>
            </a:r>
            <a:r>
              <a:rPr lang="fr-FR" dirty="0"/>
              <a:t>etwork</a:t>
            </a:r>
          </a:p>
          <a:p>
            <a:pPr lvl="2"/>
            <a:endParaRPr lang="fr-FR" dirty="0"/>
          </a:p>
          <a:p>
            <a:pPr lvl="2"/>
            <a:r>
              <a:rPr lang="fr-FR" dirty="0"/>
              <a:t>Soit par son propre serveur</a:t>
            </a:r>
          </a:p>
        </p:txBody>
      </p:sp>
    </p:spTree>
    <p:extLst>
      <p:ext uri="{BB962C8B-B14F-4D97-AF65-F5344CB8AC3E}">
        <p14:creationId xmlns:p14="http://schemas.microsoft.com/office/powerpoint/2010/main" val="1311987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D6E614A-E7B7-4514-B0DB-0F46BC05B6A4}"/>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14D63CF0-AB87-45D8-A102-A49B1D1D7B1D}"/>
              </a:ext>
            </a:extLst>
          </p:cNvPr>
          <p:cNvSpPr>
            <a:spLocks noGrp="1"/>
          </p:cNvSpPr>
          <p:nvPr>
            <p:ph idx="1"/>
          </p:nvPr>
        </p:nvSpPr>
        <p:spPr/>
        <p:txBody>
          <a:bodyPr>
            <a:normAutofit fontScale="70000" lnSpcReduction="20000"/>
          </a:bodyPr>
          <a:lstStyle/>
          <a:p>
            <a:r>
              <a:rPr lang="fr-FR" dirty="0"/>
              <a:t>jQuery est un framework Javascript</a:t>
            </a:r>
          </a:p>
          <a:p>
            <a:pPr lvl="1"/>
            <a:r>
              <a:rPr lang="fr-FR" dirty="0"/>
              <a:t>jQuery qui peut être raccourcis par $ </a:t>
            </a:r>
            <a:r>
              <a:rPr lang="fr-FR" sz="1400" dirty="0"/>
              <a:t>(le plus souvent)</a:t>
            </a:r>
            <a:endParaRPr lang="fr-FR" dirty="0"/>
          </a:p>
          <a:p>
            <a:pPr lvl="1"/>
            <a:endParaRPr lang="fr-FR" dirty="0"/>
          </a:p>
          <a:p>
            <a:pPr lvl="1"/>
            <a:r>
              <a:rPr lang="fr-FR" dirty="0"/>
              <a:t>Cette fonction fournit :</a:t>
            </a:r>
          </a:p>
          <a:p>
            <a:pPr lvl="2"/>
            <a:r>
              <a:rPr lang="fr-FR" dirty="0"/>
              <a:t>Une sélection de nœud simplifiée par sélecteur css</a:t>
            </a:r>
          </a:p>
          <a:p>
            <a:pPr marL="0" indent="0" algn="ctr">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uneDiv</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a:t>
            </a:r>
            <a:r>
              <a:rPr lang="fr-FR" b="0" dirty="0">
                <a:solidFill>
                  <a:srgbClr val="ABB2BF"/>
                </a:solidFill>
                <a:effectLst/>
                <a:latin typeface="Consolas" panose="020B0609020204030204" pitchFamily="49" charset="0"/>
              </a:rPr>
              <a:t>);</a:t>
            </a:r>
            <a:endParaRPr lang="fr-FR" dirty="0"/>
          </a:p>
          <a:p>
            <a:pPr lvl="2"/>
            <a:endParaRPr lang="fr-FR" dirty="0"/>
          </a:p>
          <a:p>
            <a:pPr lvl="2"/>
            <a:r>
              <a:rPr lang="fr-FR" dirty="0"/>
              <a:t>Une série de fonctions pour manager plus facilement différentes actions</a:t>
            </a:r>
          </a:p>
          <a:p>
            <a:pPr marL="0" indent="0" algn="ctr">
              <a:buNone/>
            </a:pP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slideUp</a:t>
            </a:r>
            <a:r>
              <a:rPr lang="fr-FR" b="0" dirty="0">
                <a:solidFill>
                  <a:srgbClr val="ABB2BF"/>
                </a:solidFill>
                <a:effectLst/>
                <a:latin typeface="Consolas" panose="020B0609020204030204" pitchFamily="49" charset="0"/>
              </a:rPr>
              <a:t>(); / </a:t>
            </a: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slideDown</a:t>
            </a:r>
            <a:r>
              <a:rPr lang="fr-FR" b="0" dirty="0">
                <a:solidFill>
                  <a:srgbClr val="ABB2BF"/>
                </a:solidFill>
                <a:effectLst/>
                <a:latin typeface="Consolas" panose="020B0609020204030204" pitchFamily="49" charset="0"/>
              </a:rPr>
              <a:t>();</a:t>
            </a:r>
          </a:p>
          <a:p>
            <a:pPr marL="0" indent="0" algn="ctr">
              <a:buNone/>
            </a:pPr>
            <a:endParaRPr lang="fr-FR" b="0" dirty="0">
              <a:solidFill>
                <a:srgbClr val="ABB2BF"/>
              </a:solidFill>
              <a:effectLst/>
              <a:latin typeface="Consolas" panose="020B0609020204030204" pitchFamily="49" charset="0"/>
            </a:endParaRP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endParaRPr lang="fr-FR" b="0" dirty="0">
              <a:solidFill>
                <a:srgbClr val="ABB2BF"/>
              </a:solidFill>
              <a:effectLst/>
              <a:latin typeface="Consolas" panose="020B0609020204030204" pitchFamily="49" charset="0"/>
            </a:endParaRPr>
          </a:p>
          <a:p>
            <a:pPr marL="1798638" indent="0">
              <a:buNone/>
            </a:pPr>
            <a:endParaRPr lang="fr-FR" dirty="0"/>
          </a:p>
          <a:p>
            <a:pPr marL="0" indent="0">
              <a:buNone/>
            </a:pPr>
            <a:endParaRPr lang="fr-FR" dirty="0"/>
          </a:p>
          <a:p>
            <a:pPr marL="0" indent="0">
              <a:buNone/>
            </a:pPr>
            <a:endParaRPr lang="fr-FR" dirty="0"/>
          </a:p>
          <a:p>
            <a:pPr lvl="2"/>
            <a:endParaRPr lang="fr-FR" dirty="0"/>
          </a:p>
        </p:txBody>
      </p:sp>
      <p:pic>
        <p:nvPicPr>
          <p:cNvPr id="2050" name="Picture 2" descr="Créer un contrôle javascript universel en Javascript / jQuery">
            <a:extLst>
              <a:ext uri="{FF2B5EF4-FFF2-40B4-BE49-F238E27FC236}">
                <a16:creationId xmlns:a16="http://schemas.microsoft.com/office/drawing/2014/main" id="{C0F8A921-C908-4297-BDFB-37EA8ABE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671" y="5396002"/>
            <a:ext cx="4202088" cy="10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33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7586B-0665-403C-B927-5EF15771BA6B}"/>
              </a:ext>
            </a:extLst>
          </p:cNvPr>
          <p:cNvSpPr>
            <a:spLocks noGrp="1"/>
          </p:cNvSpPr>
          <p:nvPr>
            <p:ph type="title"/>
          </p:nvPr>
        </p:nvSpPr>
        <p:spPr/>
        <p:txBody>
          <a:bodyPr/>
          <a:lstStyle/>
          <a:p>
            <a:r>
              <a:rPr lang="fr-FR" dirty="0" err="1"/>
              <a:t>noconflit</a:t>
            </a:r>
            <a:endParaRPr lang="fr-FR" dirty="0"/>
          </a:p>
        </p:txBody>
      </p:sp>
      <p:sp>
        <p:nvSpPr>
          <p:cNvPr id="3" name="Espace réservé du contenu 2">
            <a:extLst>
              <a:ext uri="{FF2B5EF4-FFF2-40B4-BE49-F238E27FC236}">
                <a16:creationId xmlns:a16="http://schemas.microsoft.com/office/drawing/2014/main" id="{0B981986-6D73-4A72-B5BD-34920558CDB9}"/>
              </a:ext>
            </a:extLst>
          </p:cNvPr>
          <p:cNvSpPr>
            <a:spLocks noGrp="1"/>
          </p:cNvSpPr>
          <p:nvPr>
            <p:ph idx="1"/>
          </p:nvPr>
        </p:nvSpPr>
        <p:spPr/>
        <p:txBody>
          <a:bodyPr/>
          <a:lstStyle/>
          <a:p>
            <a:r>
              <a:rPr lang="fr-FR" dirty="0"/>
              <a:t>jQuery s’approprie le dollar $ comme raccourcis </a:t>
            </a:r>
          </a:p>
          <a:p>
            <a:pPr lvl="2"/>
            <a:r>
              <a:rPr lang="fr-FR" dirty="0"/>
              <a:t>En cas d’usage de ce raccourcis $ par un autre </a:t>
            </a:r>
            <a:r>
              <a:rPr lang="fr-FR" dirty="0" err="1"/>
              <a:t>framework,fonctions</a:t>
            </a:r>
            <a:r>
              <a:rPr lang="fr-FR" dirty="0"/>
              <a:t>, …</a:t>
            </a:r>
          </a:p>
          <a:p>
            <a:pPr lvl="7"/>
            <a:endParaRPr lang="fr-FR" dirty="0"/>
          </a:p>
          <a:p>
            <a:pPr marL="396875" lvl="7" indent="0" algn="ctr">
              <a:buNone/>
            </a:pPr>
            <a:r>
              <a:rPr lang="fr-FR" dirty="0" err="1"/>
              <a:t>jQuery.noConflit</a:t>
            </a:r>
            <a:r>
              <a:rPr lang="fr-FR" dirty="0"/>
              <a:t>()</a:t>
            </a:r>
          </a:p>
          <a:p>
            <a:endParaRPr lang="fr-FR" dirty="0"/>
          </a:p>
          <a:p>
            <a:r>
              <a:rPr lang="fr-FR" dirty="0"/>
              <a:t>jQuery et la sélection</a:t>
            </a:r>
          </a:p>
          <a:p>
            <a:pPr marL="396875" lvl="7" indent="0" algn="ctr">
              <a:buNone/>
            </a:pPr>
            <a:r>
              <a:rPr lang="fr-FR" dirty="0"/>
              <a:t>jQuery(‘</a:t>
            </a:r>
            <a:r>
              <a:rPr lang="fr-FR" dirty="0" err="1"/>
              <a:t>selecteur</a:t>
            </a:r>
            <a:r>
              <a:rPr lang="fr-FR" dirty="0"/>
              <a:t> css’) </a:t>
            </a:r>
            <a:r>
              <a:rPr lang="fr-FR" dirty="0">
                <a:sym typeface="Wingdings" panose="05000000000000000000" pitchFamily="2" charset="2"/>
              </a:rPr>
              <a:t> $(‘</a:t>
            </a:r>
            <a:r>
              <a:rPr lang="fr-FR" dirty="0" err="1">
                <a:sym typeface="Wingdings" panose="05000000000000000000" pitchFamily="2" charset="2"/>
              </a:rPr>
              <a:t>selecteur</a:t>
            </a:r>
            <a:r>
              <a:rPr lang="fr-FR" dirty="0">
                <a:sym typeface="Wingdings" panose="05000000000000000000" pitchFamily="2" charset="2"/>
              </a:rPr>
              <a:t> css’);</a:t>
            </a:r>
          </a:p>
          <a:p>
            <a:pPr marL="396875" lvl="7"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1261876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1C59C6-2431-4AE8-A724-F1CF4BC053CA}"/>
              </a:ext>
            </a:extLst>
          </p:cNvPr>
          <p:cNvSpPr>
            <a:spLocks noGrp="1"/>
          </p:cNvSpPr>
          <p:nvPr>
            <p:ph type="title"/>
          </p:nvPr>
        </p:nvSpPr>
        <p:spPr/>
        <p:txBody>
          <a:bodyPr/>
          <a:lstStyle/>
          <a:p>
            <a:r>
              <a:rPr lang="fr-FR" dirty="0"/>
              <a:t>filtres</a:t>
            </a:r>
          </a:p>
        </p:txBody>
      </p:sp>
      <p:sp>
        <p:nvSpPr>
          <p:cNvPr id="5" name="Espace réservé du contenu 4">
            <a:extLst>
              <a:ext uri="{FF2B5EF4-FFF2-40B4-BE49-F238E27FC236}">
                <a16:creationId xmlns:a16="http://schemas.microsoft.com/office/drawing/2014/main" id="{BEBAA8C5-46B3-452B-B320-CF1235102384}"/>
              </a:ext>
            </a:extLst>
          </p:cNvPr>
          <p:cNvSpPr>
            <a:spLocks noGrp="1"/>
          </p:cNvSpPr>
          <p:nvPr>
            <p:ph idx="1"/>
          </p:nvPr>
        </p:nvSpPr>
        <p:spPr/>
        <p:txBody>
          <a:bodyPr/>
          <a:lstStyle/>
          <a:p>
            <a:r>
              <a:rPr lang="fr-FR" dirty="0"/>
              <a:t>La sélection $ renvoies une liste de nœuds </a:t>
            </a:r>
          </a:p>
          <a:p>
            <a:pPr lvl="2"/>
            <a:r>
              <a:rPr lang="fr-FR" dirty="0"/>
              <a:t>Limiter ou affiner la sélection grâce aux filtres.</a:t>
            </a:r>
          </a:p>
          <a:p>
            <a:pPr lvl="2"/>
            <a:endParaRPr lang="fr-FR" dirty="0"/>
          </a:p>
          <a:p>
            <a:pPr lvl="1"/>
            <a:r>
              <a:rPr lang="fr-FR" dirty="0"/>
              <a:t>Les filtres définissent soit des positions des comparaisons, des parcours, …</a:t>
            </a:r>
          </a:p>
          <a:p>
            <a:pPr lvl="7"/>
            <a:r>
              <a:rPr lang="fr-FR" dirty="0"/>
              <a:t>selectionJQ.js</a:t>
            </a:r>
          </a:p>
          <a:p>
            <a:pPr marL="396875" lvl="7" indent="0">
              <a:buNone/>
            </a:pPr>
            <a:r>
              <a:rPr lang="fr-FR" dirty="0"/>
              <a:t>$(‘</a:t>
            </a:r>
            <a:r>
              <a:rPr lang="fr-FR" dirty="0" err="1"/>
              <a:t>ul#liste</a:t>
            </a:r>
            <a:r>
              <a:rPr lang="fr-FR" dirty="0"/>
              <a:t>’).</a:t>
            </a:r>
            <a:r>
              <a:rPr lang="fr-FR" dirty="0" err="1"/>
              <a:t>children</a:t>
            </a:r>
            <a:r>
              <a:rPr lang="fr-FR" dirty="0"/>
              <a:t>().each(…);</a:t>
            </a:r>
          </a:p>
        </p:txBody>
      </p:sp>
      <p:sp>
        <p:nvSpPr>
          <p:cNvPr id="6" name="Espace réservé du contenu 5">
            <a:extLst>
              <a:ext uri="{FF2B5EF4-FFF2-40B4-BE49-F238E27FC236}">
                <a16:creationId xmlns:a16="http://schemas.microsoft.com/office/drawing/2014/main" id="{3E7FFFFA-6930-4ABD-ABB0-DF609920C62D}"/>
              </a:ext>
            </a:extLst>
          </p:cNvPr>
          <p:cNvSpPr>
            <a:spLocks noGrp="1"/>
          </p:cNvSpPr>
          <p:nvPr>
            <p:ph sz="quarter" idx="14"/>
          </p:nvPr>
        </p:nvSpPr>
        <p:spPr/>
        <p:txBody>
          <a:bodyPr>
            <a:normAutofit fontScale="85000" lnSpcReduction="20000"/>
          </a:bodyPr>
          <a:lstStyle/>
          <a:p>
            <a:r>
              <a:rPr lang="fr-FR" dirty="0"/>
              <a:t>Filtres : </a:t>
            </a:r>
          </a:p>
          <a:p>
            <a:pPr algn="l"/>
            <a:r>
              <a:rPr lang="en-US" sz="1800" b="1" i="0" u="none" strike="noStrike" baseline="0" dirty="0" err="1">
                <a:solidFill>
                  <a:srgbClr val="404040"/>
                </a:solidFill>
                <a:latin typeface="Calibri-Bold"/>
              </a:rPr>
              <a:t>addBack</a:t>
            </a:r>
            <a:r>
              <a:rPr lang="en-US" sz="1800" b="1" i="0" u="none" strike="noStrike" baseline="0" dirty="0">
                <a:solidFill>
                  <a:srgbClr val="404040"/>
                </a:solidFill>
                <a:latin typeface="Calibri-Bold"/>
              </a:rPr>
              <a:t>()</a:t>
            </a:r>
          </a:p>
          <a:p>
            <a:pPr algn="l"/>
            <a:r>
              <a:rPr lang="en-US" sz="1800" b="1" i="0" u="none" strike="noStrike" baseline="0" dirty="0">
                <a:solidFill>
                  <a:srgbClr val="404040"/>
                </a:solidFill>
                <a:latin typeface="Calibri-Bold"/>
              </a:rPr>
              <a:t>.children()</a:t>
            </a:r>
          </a:p>
          <a:p>
            <a:pPr algn="l"/>
            <a:r>
              <a:rPr lang="en-US" sz="1800" b="1" i="0" u="none" strike="noStrike" baseline="0" dirty="0">
                <a:solidFill>
                  <a:srgbClr val="404040"/>
                </a:solidFill>
                <a:latin typeface="Calibri-Bold"/>
              </a:rPr>
              <a:t>.contents()</a:t>
            </a:r>
          </a:p>
          <a:p>
            <a:pPr algn="l"/>
            <a:r>
              <a:rPr lang="en-US" sz="1800" b="1" i="0" u="none" strike="noStrike" baseline="0" dirty="0">
                <a:solidFill>
                  <a:srgbClr val="404040"/>
                </a:solidFill>
                <a:latin typeface="Calibri-Bold"/>
              </a:rPr>
              <a:t>.each()</a:t>
            </a:r>
          </a:p>
          <a:p>
            <a:pPr algn="l"/>
            <a:r>
              <a:rPr lang="en-US" sz="1800" b="1" i="0" u="none" strike="noStrike" baseline="0" dirty="0">
                <a:solidFill>
                  <a:srgbClr val="404040"/>
                </a:solidFill>
                <a:latin typeface="Calibri-Bold"/>
              </a:rPr>
              <a:t>.end()</a:t>
            </a:r>
          </a:p>
          <a:p>
            <a:pPr algn="l"/>
            <a:r>
              <a:rPr lang="en-US" sz="1800" b="1" i="0" u="none" strike="noStrike" baseline="0" dirty="0">
                <a:solidFill>
                  <a:srgbClr val="404040"/>
                </a:solidFill>
                <a:latin typeface="Calibri-Bold"/>
              </a:rPr>
              <a:t>.eq()</a:t>
            </a:r>
          </a:p>
          <a:p>
            <a:pPr algn="l"/>
            <a:r>
              <a:rPr lang="en-US" sz="1800" b="1" i="0" u="none" strike="noStrike" baseline="0" dirty="0">
                <a:solidFill>
                  <a:srgbClr val="404040"/>
                </a:solidFill>
                <a:latin typeface="Calibri-Bold"/>
              </a:rPr>
              <a:t>.filter()</a:t>
            </a:r>
          </a:p>
          <a:p>
            <a:pPr algn="l"/>
            <a:r>
              <a:rPr lang="en-US" sz="1800" b="1" i="0" u="none" strike="noStrike" baseline="0" dirty="0">
                <a:solidFill>
                  <a:srgbClr val="404040"/>
                </a:solidFill>
                <a:latin typeface="Calibri-Bold"/>
              </a:rPr>
              <a:t>.find()</a:t>
            </a:r>
          </a:p>
          <a:p>
            <a:pPr algn="l"/>
            <a:r>
              <a:rPr lang="en-US" sz="1800" b="1" i="0" u="none" strike="noStrike" baseline="0" dirty="0">
                <a:solidFill>
                  <a:srgbClr val="404040"/>
                </a:solidFill>
                <a:latin typeface="Calibri-Bold"/>
              </a:rPr>
              <a:t>.first()</a:t>
            </a:r>
          </a:p>
          <a:p>
            <a:pPr algn="l"/>
            <a:r>
              <a:rPr lang="en-US" sz="1800" b="1" i="0" u="none" strike="noStrike" baseline="0" dirty="0">
                <a:solidFill>
                  <a:srgbClr val="404040"/>
                </a:solidFill>
                <a:latin typeface="Calibri-Bold"/>
              </a:rPr>
              <a:t>.has()</a:t>
            </a:r>
          </a:p>
          <a:p>
            <a:pPr algn="l"/>
            <a:r>
              <a:rPr lang="en-US" sz="1800" b="1" i="0" u="none" strike="noStrike" baseline="0" dirty="0">
                <a:solidFill>
                  <a:srgbClr val="404040"/>
                </a:solidFill>
                <a:latin typeface="Calibri-Bold"/>
              </a:rPr>
              <a:t>.is()</a:t>
            </a:r>
          </a:p>
          <a:p>
            <a:pPr algn="l"/>
            <a:r>
              <a:rPr lang="en-US" sz="1800" b="1" i="0" u="none" strike="noStrike" baseline="0" dirty="0">
                <a:solidFill>
                  <a:srgbClr val="404040"/>
                </a:solidFill>
                <a:latin typeface="Calibri-Bold"/>
              </a:rPr>
              <a:t>.last(), …</a:t>
            </a:r>
            <a:endParaRPr lang="fr-FR" dirty="0"/>
          </a:p>
        </p:txBody>
      </p:sp>
    </p:spTree>
    <p:extLst>
      <p:ext uri="{BB962C8B-B14F-4D97-AF65-F5344CB8AC3E}">
        <p14:creationId xmlns:p14="http://schemas.microsoft.com/office/powerpoint/2010/main" val="30692355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D31A-CC53-49F7-9974-578F2A2567F5}"/>
              </a:ext>
            </a:extLst>
          </p:cNvPr>
          <p:cNvSpPr>
            <a:spLocks noGrp="1"/>
          </p:cNvSpPr>
          <p:nvPr>
            <p:ph type="title"/>
          </p:nvPr>
        </p:nvSpPr>
        <p:spPr/>
        <p:txBody>
          <a:bodyPr/>
          <a:lstStyle/>
          <a:p>
            <a:r>
              <a:rPr lang="fr-FR" dirty="0"/>
              <a:t>Gestion des events</a:t>
            </a:r>
          </a:p>
        </p:txBody>
      </p:sp>
      <p:sp>
        <p:nvSpPr>
          <p:cNvPr id="3" name="Espace réservé du contenu 2">
            <a:extLst>
              <a:ext uri="{FF2B5EF4-FFF2-40B4-BE49-F238E27FC236}">
                <a16:creationId xmlns:a16="http://schemas.microsoft.com/office/drawing/2014/main" id="{54A1312B-034C-4FF7-999B-4CEB465FA488}"/>
              </a:ext>
            </a:extLst>
          </p:cNvPr>
          <p:cNvSpPr>
            <a:spLocks noGrp="1"/>
          </p:cNvSpPr>
          <p:nvPr>
            <p:ph idx="1"/>
          </p:nvPr>
        </p:nvSpPr>
        <p:spPr/>
        <p:txBody>
          <a:bodyPr/>
          <a:lstStyle/>
          <a:p>
            <a:r>
              <a:rPr lang="fr-FR" dirty="0"/>
              <a:t>La fonction .</a:t>
            </a:r>
            <a:r>
              <a:rPr lang="fr-FR" dirty="0" err="1"/>
              <a:t>bind</a:t>
            </a:r>
            <a:r>
              <a:rPr lang="fr-FR" dirty="0"/>
              <a:t>(event[,</a:t>
            </a:r>
            <a:r>
              <a:rPr lang="fr-FR" dirty="0" err="1"/>
              <a:t>eventData</a:t>
            </a:r>
            <a:r>
              <a:rPr lang="fr-FR" dirty="0"/>
              <a:t>],handler)</a:t>
            </a:r>
          </a:p>
          <a:p>
            <a:pPr marL="396875" lvl="7" indent="0">
              <a:buNone/>
            </a:pPr>
            <a:r>
              <a:rPr lang="fr-FR" dirty="0"/>
              <a:t>$(‘.</a:t>
            </a:r>
            <a:r>
              <a:rPr lang="fr-FR" dirty="0" err="1"/>
              <a:t>uneClasse</a:t>
            </a:r>
            <a:r>
              <a:rPr lang="fr-FR" dirty="0"/>
              <a:t>’).</a:t>
            </a:r>
            <a:r>
              <a:rPr lang="fr-FR" dirty="0" err="1"/>
              <a:t>bind</a:t>
            </a:r>
            <a:r>
              <a:rPr lang="fr-FR" dirty="0"/>
              <a:t>(‘</a:t>
            </a:r>
            <a:r>
              <a:rPr lang="fr-FR" dirty="0" err="1"/>
              <a:t>click’,function</a:t>
            </a:r>
            <a:r>
              <a:rPr lang="fr-FR" dirty="0"/>
              <a:t>(event){})</a:t>
            </a:r>
          </a:p>
          <a:p>
            <a:pPr lvl="2"/>
            <a:endParaRPr lang="fr-FR" dirty="0"/>
          </a:p>
          <a:p>
            <a:pPr lvl="2"/>
            <a:r>
              <a:rPr lang="fr-FR" dirty="0"/>
              <a:t>Event : nom de l’event</a:t>
            </a:r>
          </a:p>
          <a:p>
            <a:pPr lvl="4"/>
            <a:r>
              <a:rPr lang="fr-FR" dirty="0"/>
              <a:t>Ici click</a:t>
            </a:r>
          </a:p>
          <a:p>
            <a:pPr lvl="2"/>
            <a:r>
              <a:rPr lang="fr-FR" dirty="0"/>
              <a:t>Handler : fonction à exécuter lors de cette event </a:t>
            </a:r>
          </a:p>
          <a:p>
            <a:pPr marL="1828800" lvl="4" indent="0">
              <a:buNone/>
            </a:pPr>
            <a:endParaRPr lang="fr-FR" dirty="0"/>
          </a:p>
          <a:p>
            <a:pPr lvl="2"/>
            <a:endParaRPr lang="fr-FR" dirty="0"/>
          </a:p>
        </p:txBody>
      </p:sp>
      <p:sp>
        <p:nvSpPr>
          <p:cNvPr id="4" name="Espace réservé du contenu 3">
            <a:extLst>
              <a:ext uri="{FF2B5EF4-FFF2-40B4-BE49-F238E27FC236}">
                <a16:creationId xmlns:a16="http://schemas.microsoft.com/office/drawing/2014/main" id="{545AD7B8-1E0F-4FC4-988E-1C669310D4D6}"/>
              </a:ext>
            </a:extLst>
          </p:cNvPr>
          <p:cNvSpPr>
            <a:spLocks noGrp="1"/>
          </p:cNvSpPr>
          <p:nvPr>
            <p:ph sz="quarter" idx="14"/>
          </p:nvPr>
        </p:nvSpPr>
        <p:spPr/>
        <p:txBody>
          <a:bodyPr/>
          <a:lstStyle/>
          <a:p>
            <a:r>
              <a:rPr lang="fr-FR" dirty="0"/>
              <a:t>Il existe des events prédéfinis :</a:t>
            </a:r>
          </a:p>
          <a:p>
            <a:pPr marL="0" indent="0" algn="ctr">
              <a:buNone/>
            </a:pPr>
            <a:r>
              <a:rPr lang="fr-FR" dirty="0"/>
              <a:t>.</a:t>
            </a:r>
            <a:r>
              <a:rPr lang="fr-FR" dirty="0" err="1"/>
              <a:t>resize</a:t>
            </a:r>
            <a:r>
              <a:rPr lang="fr-FR" dirty="0"/>
              <a:t>( ), </a:t>
            </a:r>
          </a:p>
          <a:p>
            <a:pPr marL="0" indent="0" algn="ctr">
              <a:buNone/>
            </a:pPr>
            <a:r>
              <a:rPr lang="fr-FR" dirty="0"/>
              <a:t>.scroll( ), </a:t>
            </a:r>
          </a:p>
          <a:p>
            <a:pPr marL="0" indent="0" algn="ctr">
              <a:buNone/>
            </a:pPr>
            <a:r>
              <a:rPr lang="fr-FR" dirty="0"/>
              <a:t>.</a:t>
            </a:r>
            <a:r>
              <a:rPr lang="fr-FR" dirty="0" err="1"/>
              <a:t>ready</a:t>
            </a:r>
            <a:r>
              <a:rPr lang="fr-FR" dirty="0"/>
              <a:t>( ),</a:t>
            </a:r>
          </a:p>
          <a:p>
            <a:pPr marL="0" indent="0" algn="ctr">
              <a:buNone/>
            </a:pPr>
            <a:r>
              <a:rPr lang="fr-FR" dirty="0"/>
              <a:t>.focus( ), </a:t>
            </a:r>
          </a:p>
          <a:p>
            <a:pPr marL="0" indent="0" algn="ctr">
              <a:buNone/>
            </a:pPr>
            <a:r>
              <a:rPr lang="fr-FR" dirty="0"/>
              <a:t>.select( ), </a:t>
            </a:r>
          </a:p>
          <a:p>
            <a:pPr marL="0" indent="0" algn="ctr">
              <a:buNone/>
            </a:pPr>
            <a:r>
              <a:rPr lang="fr-FR" dirty="0"/>
              <a:t>.click( ),</a:t>
            </a:r>
          </a:p>
          <a:p>
            <a:pPr marL="0" indent="0" algn="ctr">
              <a:buNone/>
            </a:pPr>
            <a:r>
              <a:rPr lang="fr-FR" dirty="0"/>
              <a:t>…</a:t>
            </a:r>
          </a:p>
        </p:txBody>
      </p:sp>
    </p:spTree>
    <p:extLst>
      <p:ext uri="{BB962C8B-B14F-4D97-AF65-F5344CB8AC3E}">
        <p14:creationId xmlns:p14="http://schemas.microsoft.com/office/powerpoint/2010/main" val="469708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C233B-E231-4771-85C9-85BEC268B5A0}"/>
              </a:ext>
            </a:extLst>
          </p:cNvPr>
          <p:cNvSpPr>
            <a:spLocks noGrp="1"/>
          </p:cNvSpPr>
          <p:nvPr>
            <p:ph type="title"/>
          </p:nvPr>
        </p:nvSpPr>
        <p:spPr/>
        <p:txBody>
          <a:bodyPr/>
          <a:lstStyle/>
          <a:p>
            <a:r>
              <a:rPr lang="fr-FR" dirty="0"/>
              <a:t>Les effets</a:t>
            </a:r>
          </a:p>
        </p:txBody>
      </p:sp>
      <p:sp>
        <p:nvSpPr>
          <p:cNvPr id="3" name="Espace réservé du contenu 2">
            <a:extLst>
              <a:ext uri="{FF2B5EF4-FFF2-40B4-BE49-F238E27FC236}">
                <a16:creationId xmlns:a16="http://schemas.microsoft.com/office/drawing/2014/main" id="{E231AA2B-EDA9-4344-A66C-7E3449FB5D1C}"/>
              </a:ext>
            </a:extLst>
          </p:cNvPr>
          <p:cNvSpPr>
            <a:spLocks noGrp="1"/>
          </p:cNvSpPr>
          <p:nvPr>
            <p:ph idx="1"/>
          </p:nvPr>
        </p:nvSpPr>
        <p:spPr/>
        <p:txBody>
          <a:bodyPr>
            <a:normAutofit fontScale="92500" lnSpcReduction="20000"/>
          </a:bodyPr>
          <a:lstStyle/>
          <a:p>
            <a:r>
              <a:rPr lang="fr-FR" dirty="0"/>
              <a:t>jQuery propose des animation sur la représentation html / css </a:t>
            </a:r>
          </a:p>
          <a:p>
            <a:pPr lvl="1"/>
            <a:r>
              <a:rPr lang="fr-FR" dirty="0"/>
              <a:t>Du fading :</a:t>
            </a:r>
          </a:p>
          <a:p>
            <a:pPr marL="396875" lvl="7" indent="0">
              <a:buNone/>
            </a:pPr>
            <a:r>
              <a:rPr lang="fr-FR" dirty="0"/>
              <a:t>$(‘#node’).</a:t>
            </a:r>
            <a:r>
              <a:rPr lang="fr-FR" dirty="0" err="1"/>
              <a:t>fadeTo</a:t>
            </a:r>
            <a:r>
              <a:rPr lang="fr-FR" dirty="0"/>
              <a:t>() , ou </a:t>
            </a:r>
            <a:r>
              <a:rPr lang="fr-FR" dirty="0" err="1"/>
              <a:t>fadeIn</a:t>
            </a:r>
            <a:r>
              <a:rPr lang="fr-FR" dirty="0"/>
              <a:t>(), </a:t>
            </a:r>
            <a:r>
              <a:rPr lang="fr-FR" dirty="0" err="1"/>
              <a:t>fadeOut</a:t>
            </a:r>
            <a:r>
              <a:rPr lang="fr-FR" dirty="0"/>
              <a:t>()</a:t>
            </a:r>
          </a:p>
          <a:p>
            <a:pPr lvl="1"/>
            <a:endParaRPr lang="fr-FR" dirty="0"/>
          </a:p>
          <a:p>
            <a:pPr lvl="1"/>
            <a:r>
              <a:rPr lang="fr-FR" dirty="0"/>
              <a:t>Des </a:t>
            </a:r>
            <a:r>
              <a:rPr lang="fr-FR" dirty="0" err="1"/>
              <a:t>toggle</a:t>
            </a:r>
            <a:r>
              <a:rPr lang="fr-FR" dirty="0"/>
              <a:t> </a:t>
            </a:r>
          </a:p>
          <a:p>
            <a:pPr marL="396875" lvl="7" indent="0">
              <a:buNone/>
            </a:pPr>
            <a:r>
              <a:rPr lang="fr-FR" dirty="0"/>
              <a:t>$(‘#node’).</a:t>
            </a:r>
            <a:r>
              <a:rPr lang="fr-FR" dirty="0" err="1"/>
              <a:t>toggle</a:t>
            </a:r>
            <a:r>
              <a:rPr lang="fr-FR" dirty="0"/>
              <a:t>(), ou .</a:t>
            </a:r>
            <a:r>
              <a:rPr lang="fr-FR" dirty="0" err="1"/>
              <a:t>hide</a:t>
            </a:r>
            <a:r>
              <a:rPr lang="fr-FR" dirty="0"/>
              <a:t>(), .show()</a:t>
            </a:r>
          </a:p>
          <a:p>
            <a:pPr lvl="1"/>
            <a:endParaRPr lang="fr-FR" dirty="0"/>
          </a:p>
          <a:p>
            <a:pPr lvl="1"/>
            <a:r>
              <a:rPr lang="fr-FR" dirty="0"/>
              <a:t>Des </a:t>
            </a:r>
            <a:r>
              <a:rPr lang="fr-FR" dirty="0" err="1"/>
              <a:t>sliding</a:t>
            </a:r>
            <a:endParaRPr lang="fr-FR" dirty="0"/>
          </a:p>
          <a:p>
            <a:pPr marL="396875" lvl="7" indent="0">
              <a:buNone/>
            </a:pPr>
            <a:r>
              <a:rPr lang="fr-FR" dirty="0"/>
              <a:t>$(‘#node’).</a:t>
            </a:r>
            <a:r>
              <a:rPr lang="fr-FR" dirty="0" err="1"/>
              <a:t>slideDown</a:t>
            </a:r>
            <a:r>
              <a:rPr lang="fr-FR" dirty="0"/>
              <a:t>(), ou </a:t>
            </a:r>
            <a:r>
              <a:rPr lang="fr-FR" dirty="0" err="1"/>
              <a:t>slideUp</a:t>
            </a:r>
            <a:r>
              <a:rPr lang="fr-FR" dirty="0"/>
              <a:t>, </a:t>
            </a:r>
            <a:r>
              <a:rPr lang="fr-FR" dirty="0" err="1"/>
              <a:t>slideToggle</a:t>
            </a:r>
            <a:endParaRPr lang="fr-FR" dirty="0"/>
          </a:p>
          <a:p>
            <a:endParaRPr lang="fr-FR" dirty="0"/>
          </a:p>
        </p:txBody>
      </p:sp>
      <p:sp>
        <p:nvSpPr>
          <p:cNvPr id="4" name="Espace réservé du contenu 3">
            <a:extLst>
              <a:ext uri="{FF2B5EF4-FFF2-40B4-BE49-F238E27FC236}">
                <a16:creationId xmlns:a16="http://schemas.microsoft.com/office/drawing/2014/main" id="{C96F1CC5-1675-41F0-A5AC-67738392811E}"/>
              </a:ext>
            </a:extLst>
          </p:cNvPr>
          <p:cNvSpPr>
            <a:spLocks noGrp="1"/>
          </p:cNvSpPr>
          <p:nvPr>
            <p:ph sz="quarter" idx="14"/>
          </p:nvPr>
        </p:nvSpPr>
        <p:spPr/>
        <p:txBody>
          <a:bodyPr>
            <a:normAutofit lnSpcReduction="10000"/>
          </a:bodyPr>
          <a:lstStyle/>
          <a:p>
            <a:r>
              <a:rPr lang="fr-FR" dirty="0"/>
              <a:t>Exemple</a:t>
            </a:r>
          </a:p>
          <a:p>
            <a:endParaRPr lang="fr-FR" dirty="0"/>
          </a:p>
          <a:p>
            <a:pPr marL="0" indent="0">
              <a:buNone/>
            </a:pPr>
            <a:r>
              <a:rPr lang="fr-FR" b="0" dirty="0">
                <a:solidFill>
                  <a:srgbClr val="61AFEF"/>
                </a:solidFill>
                <a:effectLst/>
                <a:latin typeface="Consolas" panose="020B0609020204030204" pitchFamily="49" charset="0"/>
              </a:rPr>
              <a:t>jQuery</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document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ready</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61AFEF"/>
                </a:solidFill>
                <a:effectLst/>
                <a:latin typeface="Consolas" panose="020B0609020204030204" pitchFamily="49" charset="0"/>
              </a:rPr>
              <a:t>click</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a:solidFill>
                  <a:srgbClr val="98C379"/>
                </a:solidFill>
                <a:latin typeface="Consolas" panose="020B0609020204030204" pitchFamily="49" charset="0"/>
              </a:rPr>
              <a:t> </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slideToggle</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endParaRPr lang="fr-FR" dirty="0"/>
          </a:p>
        </p:txBody>
      </p:sp>
    </p:spTree>
    <p:extLst>
      <p:ext uri="{BB962C8B-B14F-4D97-AF65-F5344CB8AC3E}">
        <p14:creationId xmlns:p14="http://schemas.microsoft.com/office/powerpoint/2010/main" val="2440801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8C18DAB-1DC5-42DF-9811-BEF60764718E}"/>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3163F263-DB09-47D7-8FCD-0DA297B31FCA}"/>
              </a:ext>
            </a:extLst>
          </p:cNvPr>
          <p:cNvSpPr txBox="1"/>
          <p:nvPr/>
        </p:nvSpPr>
        <p:spPr>
          <a:xfrm>
            <a:off x="1403648" y="2636912"/>
            <a:ext cx="6408712" cy="830997"/>
          </a:xfrm>
          <a:prstGeom prst="rect">
            <a:avLst/>
          </a:prstGeom>
          <a:noFill/>
        </p:spPr>
        <p:txBody>
          <a:bodyPr wrap="square" rtlCol="0">
            <a:spAutoFit/>
          </a:bodyPr>
          <a:lstStyle/>
          <a:p>
            <a:pPr algn="ctr"/>
            <a:r>
              <a:rPr lang="fr-FR" sz="4800" b="1" i="1" dirty="0"/>
              <a:t>CHEAT SHEET</a:t>
            </a:r>
          </a:p>
        </p:txBody>
      </p:sp>
    </p:spTree>
    <p:extLst>
      <p:ext uri="{BB962C8B-B14F-4D97-AF65-F5344CB8AC3E}">
        <p14:creationId xmlns:p14="http://schemas.microsoft.com/office/powerpoint/2010/main" val="166798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161364" y="4125520"/>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671615" y="1231622"/>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756363" y="1182257"/>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197348" y="3696894"/>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087230" y="4018365"/>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464447" y="4179099"/>
            <a:ext cx="1996676" cy="1489875"/>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274320" y="2264944"/>
            <a:ext cx="8583329" cy="333228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559873" y="2791945"/>
            <a:ext cx="2075965" cy="1969916"/>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2810621" y="2503170"/>
            <a:ext cx="5765489" cy="3139321"/>
          </a:xfrm>
          <a:prstGeom prst="rect">
            <a:avLst/>
          </a:prstGeom>
          <a:noFill/>
        </p:spPr>
        <p:txBody>
          <a:bodyPr wrap="square" rtlCol="0">
            <a:spAutoFit/>
          </a:bodyPr>
          <a:lstStyle/>
          <a:p>
            <a:pPr marL="214313" indent="-214313">
              <a:buFont typeface="Arial" panose="020B0604020202020204" pitchFamily="34" charset="0"/>
              <a:buChar char="•"/>
            </a:pPr>
            <a:r>
              <a:rPr lang="fr-FR" dirty="0"/>
              <a:t>Seule une version </a:t>
            </a:r>
            <a:r>
              <a:rPr lang="fr-FR" dirty="0" err="1"/>
              <a:t>builder</a:t>
            </a:r>
            <a:r>
              <a:rPr lang="fr-FR" dirty="0"/>
              <a:t> pourrait avoir un sens à être servie avec apache</a:t>
            </a:r>
          </a:p>
          <a:p>
            <a:pPr marL="557213" lvl="1" indent="-214313">
              <a:buFont typeface="Arial" panose="020B0604020202020204" pitchFamily="34" charset="0"/>
              <a:buChar char="•"/>
            </a:pPr>
            <a:r>
              <a:rPr lang="fr-FR" dirty="0"/>
              <a:t>La couche </a:t>
            </a:r>
            <a:r>
              <a:rPr lang="fr-FR" dirty="0" err="1"/>
              <a:t>php</a:t>
            </a:r>
            <a:r>
              <a:rPr lang="fr-FR" dirty="0"/>
              <a:t> ne sera pas intéressante pour nous</a:t>
            </a:r>
          </a:p>
          <a:p>
            <a:pPr marL="557213" lvl="1" indent="-214313">
              <a:buFont typeface="Arial" panose="020B0604020202020204" pitchFamily="34" charset="0"/>
              <a:buChar char="•"/>
            </a:pPr>
            <a:endParaRPr lang="fr-FR" dirty="0"/>
          </a:p>
          <a:p>
            <a:pPr marL="557213" lvl="1" indent="-214313">
              <a:buFont typeface="Arial" panose="020B0604020202020204" pitchFamily="34" charset="0"/>
              <a:buChar char="•"/>
            </a:pPr>
            <a:r>
              <a:rPr lang="fr-FR" dirty="0"/>
              <a:t>Pour le développement react nécessite vraiment l’outil de service pour le dev</a:t>
            </a:r>
          </a:p>
          <a:p>
            <a:pPr marL="214313" indent="-214313">
              <a:buFont typeface="Arial" panose="020B0604020202020204" pitchFamily="34" charset="0"/>
              <a:buChar char="•"/>
            </a:pPr>
            <a:endParaRPr lang="fr-FR" dirty="0"/>
          </a:p>
          <a:p>
            <a:pPr marL="214313" indent="-214313">
              <a:buFont typeface="Arial" panose="020B0604020202020204" pitchFamily="34" charset="0"/>
              <a:buChar char="•"/>
            </a:pPr>
            <a:r>
              <a:rPr lang="fr-FR" b="1" dirty="0"/>
              <a:t>Sans Node js :</a:t>
            </a:r>
          </a:p>
          <a:p>
            <a:pPr marL="557213" lvl="1" indent="-214313">
              <a:buFont typeface="Arial" panose="020B0604020202020204" pitchFamily="34" charset="0"/>
              <a:buChar char="•"/>
            </a:pPr>
            <a:r>
              <a:rPr lang="fr-FR" b="1" dirty="0"/>
              <a:t>Complexité </a:t>
            </a:r>
            <a:r>
              <a:rPr lang="fr-FR" dirty="0"/>
              <a:t>de mise en œuvre</a:t>
            </a:r>
          </a:p>
          <a:p>
            <a:pPr marL="900113" lvl="2" indent="-214313">
              <a:buFont typeface="Arial" panose="020B0604020202020204" pitchFamily="34" charset="0"/>
              <a:buChar char="•"/>
            </a:pPr>
            <a:r>
              <a:rPr lang="fr-FR" dirty="0"/>
              <a:t>Dev</a:t>
            </a:r>
          </a:p>
          <a:p>
            <a:pPr marL="900113" lvl="2" indent="-214313">
              <a:buFont typeface="Arial" panose="020B0604020202020204" pitchFamily="34" charset="0"/>
              <a:buChar char="•"/>
            </a:pPr>
            <a:r>
              <a:rPr lang="fr-FR" dirty="0"/>
              <a:t>test</a:t>
            </a:r>
          </a:p>
        </p:txBody>
      </p:sp>
    </p:spTree>
    <p:extLst>
      <p:ext uri="{BB962C8B-B14F-4D97-AF65-F5344CB8AC3E}">
        <p14:creationId xmlns:p14="http://schemas.microsoft.com/office/powerpoint/2010/main" val="35418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644D-CA4F-4F61-8630-7F07A078AEAF}"/>
              </a:ext>
            </a:extLst>
          </p:cNvPr>
          <p:cNvSpPr>
            <a:spLocks noGrp="1"/>
          </p:cNvSpPr>
          <p:nvPr>
            <p:ph type="title"/>
          </p:nvPr>
        </p:nvSpPr>
        <p:spPr/>
        <p:txBody>
          <a:bodyPr/>
          <a:lstStyle/>
          <a:p>
            <a:r>
              <a:rPr lang="fr-FR" dirty="0"/>
              <a:t>$.ajax</a:t>
            </a:r>
          </a:p>
        </p:txBody>
      </p:sp>
      <p:sp>
        <p:nvSpPr>
          <p:cNvPr id="3" name="Espace réservé du contenu 2">
            <a:extLst>
              <a:ext uri="{FF2B5EF4-FFF2-40B4-BE49-F238E27FC236}">
                <a16:creationId xmlns:a16="http://schemas.microsoft.com/office/drawing/2014/main" id="{1659135F-9783-404E-AD44-D31F3BBCDA65}"/>
              </a:ext>
            </a:extLst>
          </p:cNvPr>
          <p:cNvSpPr>
            <a:spLocks noGrp="1"/>
          </p:cNvSpPr>
          <p:nvPr>
            <p:ph idx="1"/>
          </p:nvPr>
        </p:nvSpPr>
        <p:spPr/>
        <p:txBody>
          <a:bodyPr>
            <a:normAutofit fontScale="77500" lnSpcReduction="20000"/>
          </a:bodyPr>
          <a:lstStyle/>
          <a:p>
            <a:r>
              <a:rPr lang="fr-FR" dirty="0"/>
              <a:t>jQuery fournit une fonction AJAX</a:t>
            </a:r>
          </a:p>
          <a:p>
            <a:pPr lvl="4"/>
            <a:r>
              <a:rPr lang="fr-FR" b="1" dirty="0"/>
              <a:t>A</a:t>
            </a:r>
            <a:r>
              <a:rPr lang="fr-FR" dirty="0"/>
              <a:t>synchronous </a:t>
            </a:r>
            <a:r>
              <a:rPr lang="fr-FR" b="1" dirty="0" err="1"/>
              <a:t>J</a:t>
            </a:r>
            <a:r>
              <a:rPr lang="fr-FR" dirty="0" err="1"/>
              <a:t>avascrit</a:t>
            </a:r>
            <a:r>
              <a:rPr lang="fr-FR" dirty="0"/>
              <a:t> </a:t>
            </a:r>
            <a:r>
              <a:rPr lang="fr-FR" b="1" dirty="0"/>
              <a:t>A</a:t>
            </a:r>
            <a:r>
              <a:rPr lang="fr-FR" dirty="0"/>
              <a:t>nd </a:t>
            </a:r>
            <a:r>
              <a:rPr lang="fr-FR" b="1" dirty="0"/>
              <a:t>X</a:t>
            </a:r>
            <a:r>
              <a:rPr lang="fr-FR" dirty="0"/>
              <a:t>ml</a:t>
            </a:r>
          </a:p>
          <a:p>
            <a:pPr lvl="1"/>
            <a:r>
              <a:rPr lang="fr-FR" dirty="0"/>
              <a:t>La méthode ajax requiert un objet de config avec les paramètres suivants :</a:t>
            </a:r>
          </a:p>
          <a:p>
            <a:pPr lvl="2"/>
            <a:r>
              <a:rPr lang="fr-FR" dirty="0"/>
              <a:t>url : une chaine url de destination de l’appel http</a:t>
            </a:r>
          </a:p>
          <a:p>
            <a:pPr lvl="2"/>
            <a:endParaRPr lang="fr-FR" dirty="0"/>
          </a:p>
          <a:p>
            <a:pPr lvl="2"/>
            <a:r>
              <a:rPr lang="fr-FR" dirty="0" err="1"/>
              <a:t>success</a:t>
            </a:r>
            <a:r>
              <a:rPr lang="fr-FR" dirty="0"/>
              <a:t> : une fonction de callback en cas de succès</a:t>
            </a:r>
          </a:p>
          <a:p>
            <a:pPr lvl="2"/>
            <a:endParaRPr lang="fr-FR" dirty="0"/>
          </a:p>
          <a:p>
            <a:pPr lvl="2"/>
            <a:r>
              <a:rPr lang="fr-FR" dirty="0"/>
              <a:t>error : une fonction en cas d’échec </a:t>
            </a:r>
            <a:r>
              <a:rPr lang="fr-FR" sz="1500" dirty="0"/>
              <a:t>*facultatif</a:t>
            </a:r>
            <a:endParaRPr lang="fr-FR" dirty="0"/>
          </a:p>
          <a:p>
            <a:pPr marL="0" indent="0">
              <a:buNone/>
            </a:pPr>
            <a:r>
              <a:rPr lang="fr-FR" b="0" dirty="0">
                <a:solidFill>
                  <a:srgbClr val="E5C07B"/>
                </a:solidFill>
                <a:effectLst/>
                <a:latin typeface="Consolas" panose="020B0609020204030204" pitchFamily="49" charset="0"/>
              </a:rPr>
              <a:t> </a:t>
            </a: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endParaRPr lang="fr-FR" dirty="0"/>
          </a:p>
        </p:txBody>
      </p:sp>
    </p:spTree>
    <p:extLst>
      <p:ext uri="{BB962C8B-B14F-4D97-AF65-F5344CB8AC3E}">
        <p14:creationId xmlns:p14="http://schemas.microsoft.com/office/powerpoint/2010/main" val="3930886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71D00-594B-4FED-9CB8-7573EC1D9425}"/>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CA183C26-4C57-4C89-9A4A-00381CB0368C}"/>
              </a:ext>
            </a:extLst>
          </p:cNvPr>
          <p:cNvSpPr>
            <a:spLocks noGrp="1"/>
          </p:cNvSpPr>
          <p:nvPr>
            <p:ph idx="1"/>
          </p:nvPr>
        </p:nvSpPr>
        <p:spPr>
          <a:xfrm>
            <a:off x="285720" y="1124744"/>
            <a:ext cx="8572560" cy="5286412"/>
          </a:xfrm>
        </p:spPr>
        <p:txBody>
          <a:bodyPr>
            <a:normAutofit fontScale="92500"/>
          </a:bodyPr>
          <a:lstStyle/>
          <a:p>
            <a:r>
              <a:rPr lang="fr-FR" dirty="0"/>
              <a:t>jQuery propose de gérer les events.</a:t>
            </a:r>
          </a:p>
          <a:p>
            <a:pPr lvl="1"/>
            <a:r>
              <a:rPr lang="fr-FR" dirty="0"/>
              <a:t>Comme fonction du nœud jQuery</a:t>
            </a:r>
          </a:p>
          <a:p>
            <a:pPr lvl="2"/>
            <a:r>
              <a:rPr lang="fr-FR" dirty="0"/>
              <a:t>Reçois une callback d’exécution pour l’event</a:t>
            </a:r>
          </a:p>
          <a:p>
            <a:pPr lvl="3"/>
            <a:r>
              <a:rPr lang="fr-FR" dirty="0"/>
              <a:t>$(‘button#btn1’).click(function (</a:t>
            </a:r>
            <a:r>
              <a:rPr lang="fr-FR" dirty="0" err="1"/>
              <a:t>evt</a:t>
            </a:r>
            <a:r>
              <a:rPr lang="fr-FR" dirty="0"/>
              <a:t>){…})</a:t>
            </a:r>
          </a:p>
          <a:p>
            <a:pPr lvl="3"/>
            <a:r>
              <a:rPr lang="fr-FR" dirty="0"/>
              <a:t>$(‘#</a:t>
            </a:r>
            <a:r>
              <a:rPr lang="fr-FR" dirty="0" err="1"/>
              <a:t>myForm</a:t>
            </a:r>
            <a:r>
              <a:rPr lang="fr-FR" dirty="0"/>
              <a:t>’).</a:t>
            </a:r>
            <a:r>
              <a:rPr lang="fr-FR" dirty="0" err="1"/>
              <a:t>submit</a:t>
            </a:r>
            <a:r>
              <a:rPr lang="fr-FR" dirty="0"/>
              <a:t>(function (</a:t>
            </a:r>
            <a:r>
              <a:rPr lang="fr-FR" dirty="0" err="1"/>
              <a:t>evt</a:t>
            </a:r>
            <a:r>
              <a:rPr lang="fr-FR" dirty="0"/>
              <a:t>){…})</a:t>
            </a:r>
          </a:p>
          <a:p>
            <a:pPr lvl="3"/>
            <a:r>
              <a:rPr lang="fr-FR" dirty="0"/>
              <a:t>, …</a:t>
            </a:r>
          </a:p>
          <a:p>
            <a:pPr lvl="1"/>
            <a:r>
              <a:rPr lang="fr-FR" dirty="0"/>
              <a:t>Html possède des actions par défaut lié a certains event </a:t>
            </a:r>
          </a:p>
          <a:p>
            <a:pPr lvl="3"/>
            <a:r>
              <a:rPr lang="fr-FR" dirty="0"/>
              <a:t>Ex : </a:t>
            </a:r>
            <a:r>
              <a:rPr lang="fr-FR" i="1" dirty="0" err="1"/>
              <a:t>onsubmit</a:t>
            </a:r>
            <a:r>
              <a:rPr lang="fr-FR" dirty="0"/>
              <a:t> </a:t>
            </a:r>
            <a:r>
              <a:rPr lang="fr-FR" dirty="0">
                <a:sym typeface="Wingdings" panose="05000000000000000000" pitchFamily="2" charset="2"/>
              </a:rPr>
              <a:t> aura pour action par défaut de faire l’appel http sur la </a:t>
            </a:r>
            <a:r>
              <a:rPr lang="fr-FR" i="1" dirty="0" err="1">
                <a:sym typeface="Wingdings" panose="05000000000000000000" pitchFamily="2" charset="2"/>
              </a:rPr>
              <a:t>target</a:t>
            </a:r>
            <a:r>
              <a:rPr lang="fr-FR" dirty="0">
                <a:sym typeface="Wingdings" panose="05000000000000000000" pitchFamily="2" charset="2"/>
              </a:rPr>
              <a:t> définit dans la balise </a:t>
            </a:r>
            <a:r>
              <a:rPr lang="fr-FR" i="1" dirty="0" err="1">
                <a:sym typeface="Wingdings" panose="05000000000000000000" pitchFamily="2" charset="2"/>
              </a:rPr>
              <a:t>form</a:t>
            </a:r>
            <a:r>
              <a:rPr lang="fr-FR" dirty="0">
                <a:sym typeface="Wingdings" panose="05000000000000000000" pitchFamily="2" charset="2"/>
              </a:rPr>
              <a:t> </a:t>
            </a:r>
          </a:p>
          <a:p>
            <a:pPr lvl="2"/>
            <a:endParaRPr lang="fr-FR" dirty="0">
              <a:sym typeface="Wingdings" panose="05000000000000000000" pitchFamily="2" charset="2"/>
            </a:endParaRPr>
          </a:p>
          <a:p>
            <a:pPr lvl="2"/>
            <a:r>
              <a:rPr lang="fr-FR" dirty="0">
                <a:sym typeface="Wingdings" panose="05000000000000000000" pitchFamily="2" charset="2"/>
              </a:rPr>
              <a:t>Il est important de prévenir et stopper l’exécution de cette action pour laisser le contrôle a la callback de l’event:</a:t>
            </a:r>
          </a:p>
          <a:p>
            <a:pPr marL="0" indent="0" algn="ctr">
              <a:buNone/>
            </a:pPr>
            <a:r>
              <a:rPr lang="fr-FR" dirty="0" err="1">
                <a:sym typeface="Wingdings" panose="05000000000000000000" pitchFamily="2" charset="2"/>
              </a:rPr>
              <a:t>evt.</a:t>
            </a:r>
            <a:r>
              <a:rPr lang="fr-FR" i="1" dirty="0" err="1">
                <a:sym typeface="Wingdings" panose="05000000000000000000" pitchFamily="2" charset="2"/>
              </a:rPr>
              <a:t>preventDefault</a:t>
            </a:r>
            <a:r>
              <a:rPr lang="fr-FR" dirty="0">
                <a:sym typeface="Wingdings" panose="05000000000000000000" pitchFamily="2" charset="2"/>
              </a:rPr>
              <a:t>()</a:t>
            </a:r>
          </a:p>
          <a:p>
            <a:endParaRPr lang="fr-FR" dirty="0"/>
          </a:p>
        </p:txBody>
      </p:sp>
    </p:spTree>
    <p:extLst>
      <p:ext uri="{BB962C8B-B14F-4D97-AF65-F5344CB8AC3E}">
        <p14:creationId xmlns:p14="http://schemas.microsoft.com/office/powerpoint/2010/main" val="218478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pPr lvl="1"/>
            <a:r>
              <a:rPr lang="fr-FR" dirty="0"/>
              <a:t>Fonctionnement et intégration.</a:t>
            </a:r>
          </a:p>
          <a:p>
            <a:r>
              <a:rPr lang="fr-FR" dirty="0"/>
              <a:t>Gestion et délégation des événements.</a:t>
            </a:r>
          </a:p>
          <a:p>
            <a:pPr lvl="1"/>
            <a:r>
              <a:rPr lang="fr-FR" dirty="0"/>
              <a:t>jQuery pour des échanges Ajax, gestion des formulaires.</a:t>
            </a:r>
          </a:p>
          <a:p>
            <a:endParaRPr lang="fr-FR" dirty="0"/>
          </a:p>
        </p:txBody>
      </p:sp>
    </p:spTree>
    <p:extLst>
      <p:ext uri="{BB962C8B-B14F-4D97-AF65-F5344CB8AC3E}">
        <p14:creationId xmlns:p14="http://schemas.microsoft.com/office/powerpoint/2010/main" val="3754920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1CD955A-74F2-45D9-8392-0EF7B50D6B3C}"/>
              </a:ext>
            </a:extLst>
          </p:cNvPr>
          <p:cNvSpPr>
            <a:spLocks noGrp="1"/>
          </p:cNvSpPr>
          <p:nvPr>
            <p:ph type="title"/>
          </p:nvPr>
        </p:nvSpPr>
        <p:spPr/>
        <p:txBody>
          <a:bodyPr/>
          <a:lstStyle/>
          <a:p>
            <a:r>
              <a:rPr lang="fr-FR" dirty="0"/>
              <a:t>Initiation à ES6/2015</a:t>
            </a:r>
          </a:p>
        </p:txBody>
      </p:sp>
      <p:sp>
        <p:nvSpPr>
          <p:cNvPr id="5" name="Espace réservé du texte 4">
            <a:extLst>
              <a:ext uri="{FF2B5EF4-FFF2-40B4-BE49-F238E27FC236}">
                <a16:creationId xmlns:a16="http://schemas.microsoft.com/office/drawing/2014/main" id="{6493343B-169E-4C3B-9B0E-FA561A51008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817146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r>
              <a:rPr lang="fr-FR" dirty="0"/>
              <a:t>Les </a:t>
            </a:r>
            <a:r>
              <a:rPr lang="fr-FR" dirty="0" err="1"/>
              <a:t>superset</a:t>
            </a:r>
            <a:r>
              <a:rPr lang="fr-FR" dirty="0"/>
              <a:t> JavaScript : </a:t>
            </a:r>
            <a:r>
              <a:rPr lang="fr-FR" dirty="0" err="1"/>
              <a:t>TypeScript</a:t>
            </a:r>
            <a:r>
              <a:rPr lang="fr-FR" dirty="0"/>
              <a:t>, Babel, Traceur.</a:t>
            </a:r>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1865540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extLst>
      <p:ext uri="{BB962C8B-B14F-4D97-AF65-F5344CB8AC3E}">
        <p14:creationId xmlns:p14="http://schemas.microsoft.com/office/powerpoint/2010/main" val="6560538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FA5151-DBE8-42FE-9E7C-22B2BDA36AD2}"/>
              </a:ext>
            </a:extLst>
          </p:cNvPr>
          <p:cNvSpPr>
            <a:spLocks noGrp="1"/>
          </p:cNvSpPr>
          <p:nvPr>
            <p:ph type="title"/>
          </p:nvPr>
        </p:nvSpPr>
        <p:spPr/>
        <p:txBody>
          <a:bodyPr/>
          <a:lstStyle/>
          <a:p>
            <a:r>
              <a:rPr lang="fr-FR" dirty="0"/>
              <a:t>ECMA-262 timeline</a:t>
            </a:r>
          </a:p>
        </p:txBody>
      </p:sp>
      <p:sp>
        <p:nvSpPr>
          <p:cNvPr id="5" name="Espace réservé du contenu 4">
            <a:extLst>
              <a:ext uri="{FF2B5EF4-FFF2-40B4-BE49-F238E27FC236}">
                <a16:creationId xmlns:a16="http://schemas.microsoft.com/office/drawing/2014/main" id="{059AA383-CBAF-4243-B762-457450CB9B69}"/>
              </a:ext>
            </a:extLst>
          </p:cNvPr>
          <p:cNvSpPr>
            <a:spLocks noGrp="1"/>
          </p:cNvSpPr>
          <p:nvPr>
            <p:ph idx="1"/>
          </p:nvPr>
        </p:nvSpPr>
        <p:spPr/>
        <p:txBody>
          <a:bodyPr>
            <a:normAutofit fontScale="85000" lnSpcReduction="10000"/>
          </a:bodyPr>
          <a:lstStyle/>
          <a:p>
            <a:r>
              <a:rPr lang="fr-FR" dirty="0"/>
              <a:t>La société Netscape à besoin d’un langage pris en charge dans Netscape Navigator pour rendre plus dynamique ces contenus</a:t>
            </a:r>
          </a:p>
          <a:p>
            <a:pPr lvl="2"/>
            <a:r>
              <a:rPr lang="fr-FR" dirty="0"/>
              <a:t>En 1995 le javascript 1 est née, le nom est choisie pour volontairement créer la confusion avec java</a:t>
            </a:r>
          </a:p>
          <a:p>
            <a:pPr lvl="3"/>
            <a:r>
              <a:rPr lang="fr-FR" dirty="0"/>
              <a:t>Normalisé en juin 1997 sous a norme ECMA-262</a:t>
            </a:r>
          </a:p>
          <a:p>
            <a:pPr lvl="2"/>
            <a:endParaRPr lang="fr-FR" dirty="0"/>
          </a:p>
          <a:p>
            <a:pPr lvl="2"/>
            <a:r>
              <a:rPr lang="fr-FR" dirty="0"/>
              <a:t>L’es4 sera abandonné au profit de la branche concurrente es3.1 et donnera la version es5 en décembre 2009 </a:t>
            </a:r>
          </a:p>
          <a:p>
            <a:pPr lvl="2"/>
            <a:endParaRPr lang="fr-FR" dirty="0"/>
          </a:p>
          <a:p>
            <a:pPr lvl="2"/>
            <a:r>
              <a:rPr lang="fr-FR" dirty="0"/>
              <a:t>L’es6 ou ES2015 subira une nouvelle version tous les ans </a:t>
            </a:r>
          </a:p>
          <a:p>
            <a:pPr lvl="3"/>
            <a:r>
              <a:rPr lang="fr-FR" dirty="0"/>
              <a:t>ES2016, ES2017, …</a:t>
            </a:r>
          </a:p>
          <a:p>
            <a:endParaRPr lang="fr-FR" dirty="0"/>
          </a:p>
          <a:p>
            <a:r>
              <a:rPr lang="fr-FR" dirty="0"/>
              <a:t>La prise en charge de ces nouvelles version ira moins vite que la fréquence de publication de nouvelle version</a:t>
            </a:r>
          </a:p>
        </p:txBody>
      </p:sp>
    </p:spTree>
    <p:extLst>
      <p:ext uri="{BB962C8B-B14F-4D97-AF65-F5344CB8AC3E}">
        <p14:creationId xmlns:p14="http://schemas.microsoft.com/office/powerpoint/2010/main" val="587308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FD76F0-DD2A-4259-BD59-11E942D5711E}"/>
              </a:ext>
            </a:extLst>
          </p:cNvPr>
          <p:cNvSpPr>
            <a:spLocks noGrp="1"/>
          </p:cNvSpPr>
          <p:nvPr>
            <p:ph type="title"/>
          </p:nvPr>
        </p:nvSpPr>
        <p:spPr/>
        <p:txBody>
          <a:bodyPr/>
          <a:lstStyle/>
          <a:p>
            <a:r>
              <a:rPr lang="fr-FR" dirty="0"/>
              <a:t>ES6 variables</a:t>
            </a:r>
          </a:p>
        </p:txBody>
      </p:sp>
      <p:sp>
        <p:nvSpPr>
          <p:cNvPr id="5" name="Espace réservé du contenu 4">
            <a:extLst>
              <a:ext uri="{FF2B5EF4-FFF2-40B4-BE49-F238E27FC236}">
                <a16:creationId xmlns:a16="http://schemas.microsoft.com/office/drawing/2014/main" id="{DBC6EF3E-9DE9-4D39-A3FD-EA6A86DE9912}"/>
              </a:ext>
            </a:extLst>
          </p:cNvPr>
          <p:cNvSpPr>
            <a:spLocks noGrp="1"/>
          </p:cNvSpPr>
          <p:nvPr>
            <p:ph idx="1"/>
          </p:nvPr>
        </p:nvSpPr>
        <p:spPr>
          <a:xfrm>
            <a:off x="285720" y="1196752"/>
            <a:ext cx="8572560" cy="5286412"/>
          </a:xfrm>
        </p:spPr>
        <p:txBody>
          <a:bodyPr>
            <a:normAutofit fontScale="92500" lnSpcReduction="10000"/>
          </a:bodyPr>
          <a:lstStyle/>
          <a:p>
            <a:r>
              <a:rPr lang="fr-FR" dirty="0"/>
              <a:t>2 nouveaux opérateur d’instanciation de valeurs existent en es6</a:t>
            </a:r>
          </a:p>
          <a:p>
            <a:pPr lvl="1"/>
            <a:r>
              <a:rPr lang="fr-FR" b="1" dirty="0" err="1"/>
              <a:t>const</a:t>
            </a:r>
            <a:r>
              <a:rPr lang="fr-FR" b="1" dirty="0"/>
              <a:t> </a:t>
            </a:r>
          </a:p>
          <a:p>
            <a:pPr lvl="2"/>
            <a:r>
              <a:rPr lang="fr-FR" dirty="0"/>
              <a:t>Les </a:t>
            </a:r>
            <a:r>
              <a:rPr lang="fr-FR" b="1" i="1" dirty="0" err="1"/>
              <a:t>const</a:t>
            </a:r>
            <a:r>
              <a:rPr lang="fr-FR" b="1" i="1" dirty="0"/>
              <a:t> </a:t>
            </a:r>
            <a:r>
              <a:rPr lang="fr-FR" dirty="0"/>
              <a:t>possédé une </a:t>
            </a:r>
            <a:r>
              <a:rPr lang="fr-FR" sz="3900" b="1" dirty="0"/>
              <a:t>référence constante</a:t>
            </a:r>
            <a:endParaRPr lang="fr-FR" b="1" dirty="0"/>
          </a:p>
          <a:p>
            <a:pPr lvl="3"/>
            <a:r>
              <a:rPr lang="fr-FR" dirty="0"/>
              <a:t>L’objet ciblé par la ce nom de variable ne peux changer</a:t>
            </a:r>
          </a:p>
          <a:p>
            <a:pPr lvl="3"/>
            <a:r>
              <a:rPr lang="fr-FR" dirty="0"/>
              <a:t>Le contenu de l’objet peut être modifié</a:t>
            </a:r>
          </a:p>
          <a:p>
            <a:pPr lvl="3"/>
            <a:r>
              <a:rPr lang="fr-FR" dirty="0"/>
              <a:t>Les fonctions qui sont invariables sont à déclarer comme </a:t>
            </a:r>
            <a:r>
              <a:rPr lang="fr-FR" dirty="0" err="1"/>
              <a:t>const</a:t>
            </a:r>
            <a:endParaRPr lang="fr-FR" dirty="0"/>
          </a:p>
          <a:p>
            <a:pPr lvl="3"/>
            <a:endParaRPr lang="fr-FR" dirty="0"/>
          </a:p>
          <a:p>
            <a:pPr lvl="1"/>
            <a:r>
              <a:rPr lang="fr-FR" b="1" dirty="0"/>
              <a:t>let</a:t>
            </a:r>
          </a:p>
          <a:p>
            <a:pPr lvl="2"/>
            <a:r>
              <a:rPr lang="fr-FR" dirty="0"/>
              <a:t>Une variable qui peut être affectée par diffèrent objet ou valeur au cours de sa durée de vie </a:t>
            </a:r>
          </a:p>
          <a:p>
            <a:pPr lvl="3"/>
            <a:r>
              <a:rPr lang="fr-FR" dirty="0"/>
              <a:t>La référence mémoire de ce nom peut être affecté à différentes £valeurs au cours de sa vie</a:t>
            </a:r>
          </a:p>
          <a:p>
            <a:pPr lvl="3"/>
            <a:r>
              <a:rPr lang="fr-FR" dirty="0"/>
              <a:t>Son contenu peut lui aussi varié durant sa durée de vie</a:t>
            </a:r>
          </a:p>
        </p:txBody>
      </p:sp>
    </p:spTree>
    <p:extLst>
      <p:ext uri="{BB962C8B-B14F-4D97-AF65-F5344CB8AC3E}">
        <p14:creationId xmlns:p14="http://schemas.microsoft.com/office/powerpoint/2010/main" val="1656900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E8FC1-1146-4A8B-AE20-52E0B6F428A3}"/>
              </a:ext>
            </a:extLst>
          </p:cNvPr>
          <p:cNvSpPr>
            <a:spLocks noGrp="1"/>
          </p:cNvSpPr>
          <p:nvPr>
            <p:ph type="title"/>
          </p:nvPr>
        </p:nvSpPr>
        <p:spPr/>
        <p:txBody>
          <a:bodyPr/>
          <a:lstStyle/>
          <a:p>
            <a:r>
              <a:rPr lang="fr-FR" dirty="0"/>
              <a:t>ES6</a:t>
            </a:r>
          </a:p>
        </p:txBody>
      </p:sp>
      <p:sp>
        <p:nvSpPr>
          <p:cNvPr id="3" name="Espace réservé du contenu 2">
            <a:extLst>
              <a:ext uri="{FF2B5EF4-FFF2-40B4-BE49-F238E27FC236}">
                <a16:creationId xmlns:a16="http://schemas.microsoft.com/office/drawing/2014/main" id="{46A45276-82AA-411F-ACFB-CA6BF2E20FF7}"/>
              </a:ext>
            </a:extLst>
          </p:cNvPr>
          <p:cNvSpPr>
            <a:spLocks noGrp="1"/>
          </p:cNvSpPr>
          <p:nvPr>
            <p:ph idx="1"/>
          </p:nvPr>
        </p:nvSpPr>
        <p:spPr/>
        <p:txBody>
          <a:bodyPr>
            <a:normAutofit fontScale="92500" lnSpcReduction="20000"/>
          </a:bodyPr>
          <a:lstStyle/>
          <a:p>
            <a:r>
              <a:rPr lang="fr-FR" dirty="0"/>
              <a:t>Getter / setter</a:t>
            </a:r>
          </a:p>
          <a:p>
            <a:pPr lvl="7"/>
            <a:r>
              <a:rPr lang="fr-FR" dirty="0"/>
              <a:t>animal.js</a:t>
            </a:r>
          </a:p>
          <a:p>
            <a:pPr marL="396875" lvl="7" indent="0">
              <a:buNone/>
            </a:pPr>
            <a:r>
              <a:rPr lang="en-US" b="0" dirty="0">
                <a:solidFill>
                  <a:srgbClr val="C678DD"/>
                </a:solidFill>
                <a:effectLst/>
                <a:latin typeface="Consolas" panose="020B0609020204030204" pitchFamily="49" charset="0"/>
              </a:rPr>
              <a:t>class</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a:solidFill>
                  <a:srgbClr val="C678DD"/>
                </a:solidFill>
                <a:effectLst/>
                <a:latin typeface="Consolas" panose="020B0609020204030204" pitchFamily="49" charset="0"/>
              </a:rPr>
              <a:t>set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eats</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err="1">
                <a:solidFill>
                  <a:srgbClr val="E5C07B"/>
                </a:solidFill>
                <a:effectLst/>
                <a:latin typeface="Consolas" panose="020B0609020204030204" pitchFamily="49" charset="0"/>
              </a:rPr>
              <a:t>this</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 </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get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dinner</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eats</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food</a:t>
            </a:r>
            <a:r>
              <a:rPr lang="fr-FR" b="0" dirty="0">
                <a:solidFill>
                  <a:srgbClr val="98C379"/>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nothing</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a:t>
            </a:r>
          </a:p>
          <a:p>
            <a:pPr marL="396875" lvl="7" indent="0">
              <a:buNone/>
            </a:pPr>
            <a:endParaRPr lang="fr-FR" dirty="0"/>
          </a:p>
          <a:p>
            <a:r>
              <a:rPr lang="fr-FR" dirty="0"/>
              <a:t>Usages :</a:t>
            </a:r>
          </a:p>
          <a:p>
            <a:pPr marL="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let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new</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56B6C2"/>
                </a:solidFill>
                <a:effectLst/>
                <a:latin typeface="Consolas" panose="020B0609020204030204" pitchFamily="49" charset="0"/>
              </a:rPr>
              <a:t>=</a:t>
            </a:r>
            <a:r>
              <a:rPr lang="en-US" b="0" dirty="0">
                <a:solidFill>
                  <a:srgbClr val="98C379"/>
                </a:solidFill>
                <a:effectLst/>
                <a:latin typeface="Consolas" panose="020B0609020204030204" pitchFamily="49" charset="0"/>
              </a:rPr>
              <a:t>'oak’</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console</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dinner</a:t>
            </a:r>
            <a:r>
              <a:rPr lang="en-US" b="0" dirty="0">
                <a:solidFill>
                  <a:srgbClr val="ABB2BF"/>
                </a:solidFill>
                <a:effectLst/>
                <a:latin typeface="Consolas" panose="020B0609020204030204" pitchFamily="49" charset="0"/>
              </a:rPr>
              <a:t>);</a:t>
            </a:r>
          </a:p>
          <a:p>
            <a:pPr marL="457200" lvl="1" indent="0">
              <a:buNone/>
            </a:pPr>
            <a:endParaRPr lang="fr-FR" dirty="0"/>
          </a:p>
        </p:txBody>
      </p:sp>
    </p:spTree>
    <p:extLst>
      <p:ext uri="{BB962C8B-B14F-4D97-AF65-F5344CB8AC3E}">
        <p14:creationId xmlns:p14="http://schemas.microsoft.com/office/powerpoint/2010/main" val="4160907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B9908-C7F7-4C58-875D-CEA5B09FB654}"/>
              </a:ext>
            </a:extLst>
          </p:cNvPr>
          <p:cNvSpPr>
            <a:spLocks noGrp="1"/>
          </p:cNvSpPr>
          <p:nvPr>
            <p:ph type="title"/>
          </p:nvPr>
        </p:nvSpPr>
        <p:spPr/>
        <p:txBody>
          <a:bodyPr/>
          <a:lstStyle/>
          <a:p>
            <a:r>
              <a:rPr lang="fr-FR" dirty="0"/>
              <a:t>Extension avec class</a:t>
            </a:r>
          </a:p>
        </p:txBody>
      </p:sp>
      <p:sp>
        <p:nvSpPr>
          <p:cNvPr id="3" name="Espace réservé du contenu 2">
            <a:extLst>
              <a:ext uri="{FF2B5EF4-FFF2-40B4-BE49-F238E27FC236}">
                <a16:creationId xmlns:a16="http://schemas.microsoft.com/office/drawing/2014/main" id="{8B4E200F-44CD-4119-85F1-6F0D74483AB5}"/>
              </a:ext>
            </a:extLst>
          </p:cNvPr>
          <p:cNvSpPr>
            <a:spLocks noGrp="1"/>
          </p:cNvSpPr>
          <p:nvPr>
            <p:ph idx="1"/>
          </p:nvPr>
        </p:nvSpPr>
        <p:spPr/>
        <p:txBody>
          <a:bodyPr>
            <a:normAutofit/>
          </a:bodyPr>
          <a:lstStyle/>
          <a:p>
            <a:r>
              <a:rPr lang="fr-FR" dirty="0"/>
              <a:t>L’extension de class est simplifié :</a:t>
            </a:r>
          </a:p>
          <a:p>
            <a:pPr lvl="7"/>
            <a:r>
              <a:rPr lang="fr-FR" dirty="0"/>
              <a:t>extends.js</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'Anon’</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this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Lion</a:t>
            </a:r>
            <a:r>
              <a:rPr lang="fr-FR" b="0" dirty="0">
                <a:solidFill>
                  <a:srgbClr val="ABB2BF"/>
                </a:solidFill>
                <a:effectLst/>
                <a:latin typeface="Consolas" panose="020B0609020204030204" pitchFamily="49" charset="0"/>
              </a:rPr>
              <a:t> </a:t>
            </a:r>
            <a:r>
              <a:rPr lang="fr-FR" sz="2800" b="1" dirty="0" err="1">
                <a:solidFill>
                  <a:srgbClr val="C678DD"/>
                </a:solidFill>
                <a:effectLst/>
                <a:latin typeface="Consolas" panose="020B0609020204030204" pitchFamily="49" charset="0"/>
              </a:rPr>
              <a:t>extends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'Lion'</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sz="2800" b="1" dirty="0">
                <a:solidFill>
                  <a:srgbClr val="61AFEF"/>
                </a:solidFill>
                <a:effectLst/>
                <a:latin typeface="Consolas" panose="020B0609020204030204" pitchFamily="49" charset="0"/>
              </a:rPr>
              <a:t>super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89558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850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a:t>
            </a:r>
            <a:r>
              <a:rPr lang="fr-FR" dirty="0" err="1"/>
              <a:t>node</a:t>
            </a:r>
            <a:r>
              <a:rPr lang="fr-FR" dirty="0"/>
              <a:t>,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5656857" y="2145829"/>
            <a:ext cx="2992530" cy="2414342"/>
          </a:xfrm>
        </p:spPr>
        <p:txBody>
          <a:bodyPr>
            <a:normAutofit fontScale="92500" lnSpcReduction="20000"/>
          </a:bodyPr>
          <a:lstStyle/>
          <a:p>
            <a:pPr marL="0" indent="0" algn="ctr">
              <a:buNone/>
            </a:pPr>
            <a:r>
              <a:rPr lang="fr-FR" sz="3600" dirty="0" err="1"/>
              <a:t>roles</a:t>
            </a:r>
            <a:endParaRPr lang="fr-FR" sz="3600" dirty="0"/>
          </a:p>
          <a:p>
            <a:r>
              <a:rPr lang="fr-FR" sz="3600" dirty="0"/>
              <a:t>servir les fichier </a:t>
            </a:r>
          </a:p>
          <a:p>
            <a:endParaRPr lang="fr-FR" sz="3600" dirty="0"/>
          </a:p>
          <a:p>
            <a:r>
              <a:rPr lang="fr-FR" sz="3600" dirty="0"/>
              <a:t>Gérer le js coté serveur *option</a:t>
            </a:r>
          </a:p>
          <a:p>
            <a:endParaRPr lang="fr-FR" sz="3600" dirty="0"/>
          </a:p>
          <a:p>
            <a:r>
              <a:rPr lang="fr-FR" sz="3600" dirty="0"/>
              <a:t>Outils de dev</a:t>
            </a:r>
          </a:p>
        </p:txBody>
      </p:sp>
    </p:spTree>
    <p:extLst>
      <p:ext uri="{BB962C8B-B14F-4D97-AF65-F5344CB8AC3E}">
        <p14:creationId xmlns:p14="http://schemas.microsoft.com/office/powerpoint/2010/main" val="13798829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BE70C-E72E-4519-BB15-7E55F6FFD394}"/>
              </a:ext>
            </a:extLst>
          </p:cNvPr>
          <p:cNvSpPr>
            <a:spLocks noGrp="1"/>
          </p:cNvSpPr>
          <p:nvPr>
            <p:ph type="title"/>
          </p:nvPr>
        </p:nvSpPr>
        <p:spPr/>
        <p:txBody>
          <a:bodyPr/>
          <a:lstStyle/>
          <a:p>
            <a:r>
              <a:rPr lang="fr-FR" dirty="0"/>
              <a:t>ES6 </a:t>
            </a:r>
            <a:r>
              <a:rPr lang="fr-FR" dirty="0" err="1"/>
              <a:t>arrow</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1DCE9F4F-1903-4847-9D6C-ABF51143D006}"/>
              </a:ext>
            </a:extLst>
          </p:cNvPr>
          <p:cNvSpPr>
            <a:spLocks noGrp="1"/>
          </p:cNvSpPr>
          <p:nvPr>
            <p:ph idx="1"/>
          </p:nvPr>
        </p:nvSpPr>
        <p:spPr/>
        <p:txBody>
          <a:bodyPr/>
          <a:lstStyle/>
          <a:p>
            <a:r>
              <a:rPr lang="fr-FR" dirty="0"/>
              <a:t>Il est possible de déclarer une fonction en préservant this sur l’instance dans lequel elle est déclarer</a:t>
            </a:r>
          </a:p>
          <a:p>
            <a:pPr lvl="2"/>
            <a:r>
              <a:rPr lang="fr-FR" dirty="0"/>
              <a:t>On parle </a:t>
            </a:r>
            <a:r>
              <a:rPr lang="fr-FR" dirty="0" err="1"/>
              <a:t>d’arrow</a:t>
            </a:r>
            <a:r>
              <a:rPr lang="fr-FR" dirty="0"/>
              <a:t> function</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a:t>
            </a:r>
            <a:endParaRPr lang="fr-FR" sz="2400" dirty="0"/>
          </a:p>
          <a:p>
            <a:pPr lvl="1"/>
            <a:endParaRPr lang="fr-FR" dirty="0"/>
          </a:p>
          <a:p>
            <a:pPr lvl="1"/>
            <a:r>
              <a:rPr lang="fr-FR" dirty="0"/>
              <a:t>Une </a:t>
            </a:r>
            <a:r>
              <a:rPr lang="fr-FR" dirty="0" err="1"/>
              <a:t>arrow</a:t>
            </a:r>
            <a:r>
              <a:rPr lang="fr-FR" dirty="0"/>
              <a:t> fonction peut n’avoir </a:t>
            </a:r>
            <a:r>
              <a:rPr lang="fr-FR" dirty="0" err="1"/>
              <a:t>q’une</a:t>
            </a:r>
            <a:r>
              <a:rPr lang="fr-FR" dirty="0"/>
              <a:t> seul instruction qui sera retourne </a:t>
            </a:r>
            <a:r>
              <a:rPr lang="fr-FR" dirty="0" err="1"/>
              <a:t>grace</a:t>
            </a:r>
            <a:r>
              <a:rPr lang="fr-FR" dirty="0"/>
              <a:t> à cette syntaxe :</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maReturnFunction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instruction</a:t>
            </a:r>
            <a:r>
              <a:rPr lang="fr-FR" sz="2400" dirty="0">
                <a:solidFill>
                  <a:srgbClr val="ABB2BF"/>
                </a:solidFill>
                <a:latin typeface="Consolas" panose="020B0609020204030204" pitchFamily="49" charset="0"/>
              </a:rPr>
              <a:t>()</a:t>
            </a:r>
            <a:endParaRPr lang="fr-FR" sz="2400" dirty="0"/>
          </a:p>
          <a:p>
            <a:pPr lvl="1"/>
            <a:endParaRPr lang="fr-FR" dirty="0"/>
          </a:p>
        </p:txBody>
      </p:sp>
    </p:spTree>
    <p:extLst>
      <p:ext uri="{BB962C8B-B14F-4D97-AF65-F5344CB8AC3E}">
        <p14:creationId xmlns:p14="http://schemas.microsoft.com/office/powerpoint/2010/main" val="839436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9E801-36E3-4C83-A702-9E8C7C3F8A5A}"/>
              </a:ext>
            </a:extLst>
          </p:cNvPr>
          <p:cNvSpPr>
            <a:spLocks noGrp="1"/>
          </p:cNvSpPr>
          <p:nvPr>
            <p:ph type="title"/>
          </p:nvPr>
        </p:nvSpPr>
        <p:spPr/>
        <p:txBody>
          <a:bodyPr/>
          <a:lstStyle/>
          <a:p>
            <a:r>
              <a:rPr lang="fr-FR" dirty="0"/>
              <a:t>Es6+/</a:t>
            </a:r>
            <a:r>
              <a:rPr lang="fr-FR" dirty="0" err="1"/>
              <a:t>ts</a:t>
            </a:r>
            <a:r>
              <a:rPr lang="fr-FR" dirty="0"/>
              <a:t> spread </a:t>
            </a:r>
            <a:r>
              <a:rPr lang="fr-FR" dirty="0" err="1"/>
              <a:t>operator</a:t>
            </a:r>
            <a:endParaRPr lang="fr-FR" dirty="0"/>
          </a:p>
        </p:txBody>
      </p:sp>
      <p:sp>
        <p:nvSpPr>
          <p:cNvPr id="3" name="Espace réservé du contenu 2">
            <a:extLst>
              <a:ext uri="{FF2B5EF4-FFF2-40B4-BE49-F238E27FC236}">
                <a16:creationId xmlns:a16="http://schemas.microsoft.com/office/drawing/2014/main" id="{F10E0AA8-462E-4B28-8EBB-8B6468A1E229}"/>
              </a:ext>
            </a:extLst>
          </p:cNvPr>
          <p:cNvSpPr>
            <a:spLocks noGrp="1"/>
          </p:cNvSpPr>
          <p:nvPr>
            <p:ph idx="1"/>
          </p:nvPr>
        </p:nvSpPr>
        <p:spPr/>
        <p:txBody>
          <a:bodyPr>
            <a:normAutofit lnSpcReduction="10000"/>
          </a:bodyPr>
          <a:lstStyle/>
          <a:p>
            <a:r>
              <a:rPr lang="fr-FR" dirty="0"/>
              <a:t>Il est possible de déverser tout le contenu d’un conteneur dans un autre </a:t>
            </a:r>
            <a:r>
              <a:rPr lang="fr-FR" sz="1600" dirty="0"/>
              <a:t>(</a:t>
            </a:r>
            <a:r>
              <a:rPr lang="fr-FR" sz="1600" dirty="0" err="1"/>
              <a:t>obj</a:t>
            </a:r>
            <a:r>
              <a:rPr lang="fr-FR" sz="1600" dirty="0"/>
              <a:t> vers </a:t>
            </a:r>
            <a:r>
              <a:rPr lang="fr-FR" sz="1600" dirty="0" err="1"/>
              <a:t>obj</a:t>
            </a:r>
            <a:r>
              <a:rPr lang="fr-FR" sz="1600" dirty="0"/>
              <a:t> / array vers array)</a:t>
            </a:r>
            <a:r>
              <a:rPr lang="fr-FR" dirty="0"/>
              <a:t>  </a:t>
            </a:r>
          </a:p>
          <a:p>
            <a:endParaRPr lang="fr-FR" dirty="0"/>
          </a:p>
          <a:p>
            <a:pPr lvl="1"/>
            <a:r>
              <a:rPr lang="fr-FR" dirty="0"/>
              <a:t>Déverser une array dans une autre </a:t>
            </a:r>
          </a:p>
          <a:p>
            <a:pPr marL="0" indent="0">
              <a:buNone/>
            </a:pPr>
            <a:r>
              <a:rPr lang="fr-FR" sz="2400" dirty="0">
                <a:solidFill>
                  <a:srgbClr val="C678DD"/>
                </a:solidFill>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tab1</a:t>
            </a:r>
            <a:r>
              <a:rPr lang="fr-FR" sz="2400" b="0" dirty="0">
                <a:solidFill>
                  <a:srgbClr val="ABB2BF"/>
                </a:solidFill>
                <a:effectLst/>
                <a:latin typeface="Consolas" panose="020B0609020204030204" pitchFamily="49" charset="0"/>
              </a:rPr>
              <a:t>];</a:t>
            </a:r>
            <a:endParaRPr lang="fr-FR" dirty="0"/>
          </a:p>
          <a:p>
            <a:pPr lvl="1"/>
            <a:endParaRPr lang="fr-FR" dirty="0"/>
          </a:p>
          <a:p>
            <a:pPr lvl="1"/>
            <a:r>
              <a:rPr lang="fr-FR" dirty="0"/>
              <a:t>Déverser le contenu d’un objet dans un autre objet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key2</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obj1</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'valeur3'</a:t>
            </a:r>
            <a:r>
              <a:rPr lang="fr-FR" sz="2400" b="0" dirty="0">
                <a:solidFill>
                  <a:srgbClr val="ABB2BF"/>
                </a:solidFill>
                <a:effectLst/>
                <a:latin typeface="Consolas" panose="020B0609020204030204" pitchFamily="49" charset="0"/>
              </a:rPr>
              <a:t>};</a:t>
            </a:r>
          </a:p>
          <a:p>
            <a:pPr lvl="1"/>
            <a:endParaRPr lang="fr-FR" dirty="0"/>
          </a:p>
          <a:p>
            <a:pPr lvl="1"/>
            <a:endParaRPr lang="fr-FR" dirty="0"/>
          </a:p>
        </p:txBody>
      </p:sp>
      <p:sp>
        <p:nvSpPr>
          <p:cNvPr id="4" name="Explosion : 14 points 3">
            <a:extLst>
              <a:ext uri="{FF2B5EF4-FFF2-40B4-BE49-F238E27FC236}">
                <a16:creationId xmlns:a16="http://schemas.microsoft.com/office/drawing/2014/main" id="{999EC76A-9C5C-4252-8863-A7A0D12B126D}"/>
              </a:ext>
            </a:extLst>
          </p:cNvPr>
          <p:cNvSpPr/>
          <p:nvPr/>
        </p:nvSpPr>
        <p:spPr>
          <a:xfrm>
            <a:off x="6876256" y="5715016"/>
            <a:ext cx="2736304" cy="1142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Des ES2018/ES</a:t>
            </a:r>
          </a:p>
          <a:p>
            <a:pPr algn="ctr"/>
            <a:r>
              <a:rPr lang="fr-FR" sz="1600" dirty="0"/>
              <a:t>9</a:t>
            </a:r>
          </a:p>
        </p:txBody>
      </p:sp>
    </p:spTree>
    <p:extLst>
      <p:ext uri="{BB962C8B-B14F-4D97-AF65-F5344CB8AC3E}">
        <p14:creationId xmlns:p14="http://schemas.microsoft.com/office/powerpoint/2010/main" val="695057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625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a:t>
            </a:r>
            <a:r>
              <a:rPr lang="fr-FR" dirty="0" err="1"/>
              <a:t>fevrier</a:t>
            </a:r>
            <a:r>
              <a:rPr lang="fr-FR" dirty="0"/>
              <a:t>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err="1"/>
              <a:t>Cocreer</a:t>
            </a:r>
            <a:r>
              <a:rPr lang="fr-FR" dirty="0"/>
              <a:t>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631375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92500" lnSpcReduction="20000"/>
          </a:bodyPr>
          <a:lstStyle/>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 03 allier</a:t>
            </a:r>
          </a:p>
          <a:p>
            <a:pPr mar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1477896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85000" lnSpcReduction="1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définir de façon générique que si que des string sont stocker il peut renvoyer que des 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103351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6137626" y="3847624"/>
            <a:ext cx="2898870" cy="5078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sz="1350" dirty="0" err="1"/>
              <a:t>age</a:t>
            </a:r>
            <a:r>
              <a:rPr lang="fr-FR" sz="1350" dirty="0"/>
              <a:t> est un paramètre typés obligatoire</a:t>
            </a:r>
          </a:p>
          <a:p>
            <a:pPr algn="ctr"/>
            <a:r>
              <a:rPr lang="fr-FR" sz="1350"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6285967" y="4493108"/>
            <a:ext cx="2602187" cy="5078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sz="1350" dirty="0" err="1"/>
              <a:t>isMale</a:t>
            </a:r>
            <a:r>
              <a:rPr lang="fr-FR" sz="1350" dirty="0"/>
              <a:t> est un paramètre facultatif </a:t>
            </a:r>
          </a:p>
          <a:p>
            <a:pPr algn="ctr"/>
            <a:r>
              <a:rPr lang="fr-FR" sz="1350"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1043608" y="5461100"/>
            <a:ext cx="1561068" cy="5078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sz="1350" dirty="0"/>
              <a:t>La fonction </a:t>
            </a:r>
            <a:r>
              <a:rPr lang="fr-FR" sz="1350" b="1" dirty="0"/>
              <a:t>doit</a:t>
            </a:r>
            <a:r>
              <a:rPr lang="fr-FR" sz="1350" dirty="0"/>
              <a:t> </a:t>
            </a:r>
          </a:p>
          <a:p>
            <a:pPr algn="ctr"/>
            <a:r>
              <a:rPr lang="fr-FR" sz="1350" dirty="0"/>
              <a:t>renvoyer une </a:t>
            </a:r>
            <a:r>
              <a:rPr lang="fr-FR" sz="1350"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6893884" y="2996952"/>
            <a:ext cx="1793376" cy="5078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sz="1350" dirty="0"/>
              <a:t>nom est un paramètre </a:t>
            </a:r>
          </a:p>
          <a:p>
            <a:pPr algn="ctr"/>
            <a:r>
              <a:rPr lang="fr-FR" sz="1350"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cxnSpLocks/>
            <a:stCxn id="7" idx="1"/>
          </p:cNvCxnSpPr>
          <p:nvPr/>
        </p:nvCxnSpPr>
        <p:spPr>
          <a:xfrm flipH="1">
            <a:off x="5004048" y="3250868"/>
            <a:ext cx="1889836" cy="10649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a:stCxn id="4" idx="1"/>
          </p:cNvCxnSpPr>
          <p:nvPr/>
        </p:nvCxnSpPr>
        <p:spPr>
          <a:xfrm flipH="1">
            <a:off x="5580112" y="4101540"/>
            <a:ext cx="557514" cy="46822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4283968" y="4747024"/>
            <a:ext cx="2001999" cy="253915"/>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604676" y="5461101"/>
            <a:ext cx="500874" cy="2539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604676" y="5703474"/>
            <a:ext cx="500874" cy="115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673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60942-5842-4B8B-AD4E-5B8973AD3B0A}"/>
              </a:ext>
            </a:extLst>
          </p:cNvPr>
          <p:cNvSpPr>
            <a:spLocks noGrp="1"/>
          </p:cNvSpPr>
          <p:nvPr>
            <p:ph type="title"/>
          </p:nvPr>
        </p:nvSpPr>
        <p:spPr/>
        <p:txBody>
          <a:bodyPr/>
          <a:lstStyle/>
          <a:p>
            <a:r>
              <a:rPr lang="fr-FR" dirty="0" err="1"/>
              <a:t>esnext</a:t>
            </a:r>
            <a:endParaRPr lang="fr-FR" dirty="0"/>
          </a:p>
        </p:txBody>
      </p:sp>
      <p:sp>
        <p:nvSpPr>
          <p:cNvPr id="3" name="Espace réservé du contenu 2">
            <a:extLst>
              <a:ext uri="{FF2B5EF4-FFF2-40B4-BE49-F238E27FC236}">
                <a16:creationId xmlns:a16="http://schemas.microsoft.com/office/drawing/2014/main" id="{1FF9B14B-D73A-47FE-B254-500903974AF9}"/>
              </a:ext>
            </a:extLst>
          </p:cNvPr>
          <p:cNvSpPr>
            <a:spLocks noGrp="1"/>
          </p:cNvSpPr>
          <p:nvPr>
            <p:ph idx="1"/>
          </p:nvPr>
        </p:nvSpPr>
        <p:spPr/>
        <p:txBody>
          <a:bodyPr>
            <a:normAutofit fontScale="92500" lnSpcReduction="20000"/>
          </a:bodyPr>
          <a:lstStyle/>
          <a:p>
            <a:r>
              <a:rPr lang="fr-FR" dirty="0"/>
              <a:t>On parle d’es </a:t>
            </a:r>
            <a:r>
              <a:rPr lang="fr-FR" dirty="0" err="1"/>
              <a:t>next</a:t>
            </a:r>
            <a:r>
              <a:rPr lang="fr-FR" dirty="0"/>
              <a:t> toutes les version post es6 (es2016)</a:t>
            </a:r>
          </a:p>
          <a:p>
            <a:endParaRPr lang="fr-FR" dirty="0"/>
          </a:p>
          <a:p>
            <a:r>
              <a:rPr lang="fr-FR" dirty="0"/>
              <a:t>Liste de apports de chaque versions :</a:t>
            </a:r>
          </a:p>
          <a:p>
            <a:pPr marL="0" indent="0" algn="ctr">
              <a:buNone/>
            </a:pPr>
            <a:r>
              <a:rPr lang="fr-FR" dirty="0">
                <a:hlinkClick r:id="rId2"/>
              </a:rPr>
              <a:t>https://www.javascripttutorial.net/es-next/</a:t>
            </a:r>
            <a:endParaRPr lang="fr-FR" dirty="0"/>
          </a:p>
          <a:p>
            <a:endParaRPr lang="fr-FR" dirty="0"/>
          </a:p>
          <a:p>
            <a:r>
              <a:rPr lang="fr-FR" dirty="0"/>
              <a:t>Chaque nouvelle version propose des légers ajout pour facilité le développement </a:t>
            </a:r>
          </a:p>
          <a:p>
            <a:endParaRPr lang="fr-FR" dirty="0"/>
          </a:p>
          <a:p>
            <a:r>
              <a:rPr lang="fr-FR" dirty="0"/>
              <a:t>Seul node supporte nativement une grande partie de la </a:t>
            </a:r>
            <a:r>
              <a:rPr lang="fr-FR" dirty="0" err="1"/>
              <a:t>spec</a:t>
            </a:r>
            <a:r>
              <a:rPr lang="fr-FR" dirty="0"/>
              <a:t> ESNEXT : </a:t>
            </a:r>
          </a:p>
          <a:p>
            <a:pPr marL="457200" lvl="1" indent="0" algn="ctr">
              <a:buNone/>
            </a:pPr>
            <a:r>
              <a:rPr lang="fr-FR" dirty="0">
                <a:hlinkClick r:id="rId3"/>
              </a:rPr>
              <a:t>https://node.green/</a:t>
            </a:r>
            <a:endParaRPr lang="fr-FR" dirty="0"/>
          </a:p>
        </p:txBody>
      </p:sp>
    </p:spTree>
    <p:extLst>
      <p:ext uri="{BB962C8B-B14F-4D97-AF65-F5344CB8AC3E}">
        <p14:creationId xmlns:p14="http://schemas.microsoft.com/office/powerpoint/2010/main" val="963155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a:t>Pour assurer la construction</a:t>
            </a:r>
            <a:endParaRPr lang="fr-FR" dirty="0"/>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a:t>Webpack </a:t>
            </a:r>
          </a:p>
          <a:p>
            <a:pPr lvl="2"/>
            <a:r>
              <a:rPr lang="fr-FR"/>
              <a:t>L’assembleur de module </a:t>
            </a:r>
          </a:p>
          <a:p>
            <a:pPr lvl="3"/>
            <a:r>
              <a:rPr lang="fr-FR"/>
              <a:t>Ex   Avec common.js </a:t>
            </a:r>
            <a:r>
              <a:rPr lang="fr-FR">
                <a:sym typeface="Wingdings" panose="05000000000000000000" pitchFamily="2" charset="2"/>
              </a:rPr>
              <a:t>require(‘’)</a:t>
            </a:r>
          </a:p>
          <a:p>
            <a:pPr lvl="3"/>
            <a:r>
              <a:rPr lang="fr-FR" altLang="fr-FR"/>
              <a:t>   avec import bar from './bar'; </a:t>
            </a:r>
          </a:p>
          <a:p>
            <a:pPr lvl="3"/>
            <a:endParaRPr lang="fr-FR"/>
          </a:p>
          <a:p>
            <a:pPr lvl="2"/>
            <a:r>
              <a:rPr lang="fr-FR"/>
              <a:t>React/cli nous fourni un environnement </a:t>
            </a:r>
          </a:p>
          <a:p>
            <a:pPr lvl="2"/>
            <a:r>
              <a:rPr lang="fr-FR"/>
              <a:t>webpack préétabli</a:t>
            </a:r>
          </a:p>
          <a:p>
            <a:endParaRPr lang="fr-FR"/>
          </a:p>
          <a:p>
            <a:r>
              <a:rPr lang="fr-FR"/>
              <a:t>Babel.js</a:t>
            </a:r>
          </a:p>
          <a:p>
            <a:pPr lvl="1"/>
            <a:r>
              <a:rPr lang="fr-FR"/>
              <a:t>Se dit :le « compilateur » de js</a:t>
            </a:r>
          </a:p>
          <a:p>
            <a:pPr lvl="2"/>
            <a:r>
              <a:rPr lang="fr-FR"/>
              <a:t>Il compile le code et peut le rendre dans des </a:t>
            </a:r>
          </a:p>
          <a:p>
            <a:pPr lvl="2"/>
            <a:r>
              <a:rPr lang="fr-FR"/>
              <a:t>Versions ES antérieurs</a:t>
            </a:r>
          </a:p>
          <a:p>
            <a:pPr lvl="2"/>
            <a:r>
              <a:rPr lang="fr-FR"/>
              <a:t>Transpile aussi le ts en js </a:t>
            </a:r>
            <a:endParaRPr lang="fr-FR" dirty="0"/>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68760"/>
            <a:ext cx="42291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8497" y="4005064"/>
            <a:ext cx="3644217" cy="1457687"/>
          </a:xfrm>
          <a:prstGeom prst="rect">
            <a:avLst/>
          </a:prstGeom>
        </p:spPr>
      </p:pic>
    </p:spTree>
    <p:extLst>
      <p:ext uri="{BB962C8B-B14F-4D97-AF65-F5344CB8AC3E}">
        <p14:creationId xmlns:p14="http://schemas.microsoft.com/office/powerpoint/2010/main" val="17170355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B6074C-60DB-4076-AB1D-9699CBF44C37}"/>
              </a:ext>
            </a:extLst>
          </p:cNvPr>
          <p:cNvSpPr>
            <a:spLocks noGrp="1"/>
          </p:cNvSpPr>
          <p:nvPr>
            <p:ph type="title"/>
          </p:nvPr>
        </p:nvSpPr>
        <p:spPr/>
        <p:txBody>
          <a:bodyPr/>
          <a:lstStyle/>
          <a:p>
            <a:r>
              <a:rPr lang="fr-FR" dirty="0" err="1"/>
              <a:t>transpileur</a:t>
            </a:r>
            <a:endParaRPr lang="fr-FR" dirty="0"/>
          </a:p>
        </p:txBody>
      </p:sp>
      <p:sp>
        <p:nvSpPr>
          <p:cNvPr id="3" name="Espace réservé du contenu 2">
            <a:extLst>
              <a:ext uri="{FF2B5EF4-FFF2-40B4-BE49-F238E27FC236}">
                <a16:creationId xmlns:a16="http://schemas.microsoft.com/office/drawing/2014/main" id="{29CF31B0-F890-4B86-9472-2AF91EFA63C3}"/>
              </a:ext>
            </a:extLst>
          </p:cNvPr>
          <p:cNvSpPr>
            <a:spLocks noGrp="1"/>
          </p:cNvSpPr>
          <p:nvPr>
            <p:ph idx="1"/>
          </p:nvPr>
        </p:nvSpPr>
        <p:spPr/>
        <p:txBody>
          <a:bodyPr/>
          <a:lstStyle/>
          <a:p>
            <a:r>
              <a:rPr lang="fr-FR" dirty="0"/>
              <a:t>Pour des raisons de compatibilité, l’es6, </a:t>
            </a:r>
            <a:r>
              <a:rPr lang="fr-FR" dirty="0" err="1"/>
              <a:t>esnext</a:t>
            </a:r>
            <a:r>
              <a:rPr lang="fr-FR" dirty="0"/>
              <a:t>, le </a:t>
            </a:r>
            <a:r>
              <a:rPr lang="fr-FR" dirty="0" err="1"/>
              <a:t>typescript</a:t>
            </a:r>
            <a:r>
              <a:rPr lang="fr-FR" dirty="0"/>
              <a:t>, et bien d’autres </a:t>
            </a:r>
            <a:r>
              <a:rPr lang="fr-FR" i="1" dirty="0" err="1"/>
              <a:t>superset</a:t>
            </a:r>
            <a:endParaRPr lang="fr-FR" i="1" dirty="0"/>
          </a:p>
          <a:p>
            <a:pPr lvl="2"/>
            <a:endParaRPr lang="fr-FR" dirty="0"/>
          </a:p>
          <a:p>
            <a:pPr lvl="2"/>
            <a:r>
              <a:rPr lang="fr-FR" dirty="0"/>
              <a:t>Doivent être transformé en du code compréhensible</a:t>
            </a:r>
          </a:p>
          <a:p>
            <a:pPr lvl="2"/>
            <a:endParaRPr lang="fr-FR" dirty="0"/>
          </a:p>
          <a:p>
            <a:pPr lvl="1"/>
            <a:r>
              <a:rPr lang="fr-FR" dirty="0"/>
              <a:t>On parle de </a:t>
            </a:r>
            <a:r>
              <a:rPr lang="fr-FR" dirty="0" err="1"/>
              <a:t>transpileur</a:t>
            </a:r>
            <a:r>
              <a:rPr lang="fr-FR" dirty="0"/>
              <a:t> </a:t>
            </a:r>
          </a:p>
          <a:p>
            <a:pPr lvl="2"/>
            <a:r>
              <a:rPr lang="fr-FR" dirty="0"/>
              <a:t>Compilation et transformé en version différente</a:t>
            </a:r>
          </a:p>
        </p:txBody>
      </p:sp>
      <p:grpSp>
        <p:nvGrpSpPr>
          <p:cNvPr id="26" name="Groupe 25">
            <a:extLst>
              <a:ext uri="{FF2B5EF4-FFF2-40B4-BE49-F238E27FC236}">
                <a16:creationId xmlns:a16="http://schemas.microsoft.com/office/drawing/2014/main" id="{84C91CD3-4D32-4E02-B030-7DBC4AB0BD6C}"/>
              </a:ext>
            </a:extLst>
          </p:cNvPr>
          <p:cNvGrpSpPr/>
          <p:nvPr/>
        </p:nvGrpSpPr>
        <p:grpSpPr>
          <a:xfrm>
            <a:off x="1043608" y="4323183"/>
            <a:ext cx="7279243" cy="2132856"/>
            <a:chOff x="1401981" y="4296540"/>
            <a:chExt cx="7279243" cy="2132856"/>
          </a:xfrm>
        </p:grpSpPr>
        <p:grpSp>
          <p:nvGrpSpPr>
            <p:cNvPr id="13" name="Groupe 12">
              <a:extLst>
                <a:ext uri="{FF2B5EF4-FFF2-40B4-BE49-F238E27FC236}">
                  <a16:creationId xmlns:a16="http://schemas.microsoft.com/office/drawing/2014/main" id="{ED24718C-570B-4159-A34B-B09F78ACD34B}"/>
                </a:ext>
              </a:extLst>
            </p:cNvPr>
            <p:cNvGrpSpPr/>
            <p:nvPr/>
          </p:nvGrpSpPr>
          <p:grpSpPr>
            <a:xfrm>
              <a:off x="2294582" y="4869160"/>
              <a:ext cx="4076730" cy="1224137"/>
              <a:chOff x="1430486" y="5157192"/>
              <a:chExt cx="4076730" cy="1224137"/>
            </a:xfrm>
          </p:grpSpPr>
          <p:pic>
            <p:nvPicPr>
              <p:cNvPr id="4" name="Picture 2" descr="C:\Users\itis\Downloads\xsl.png">
                <a:extLst>
                  <a:ext uri="{FF2B5EF4-FFF2-40B4-BE49-F238E27FC236}">
                    <a16:creationId xmlns:a16="http://schemas.microsoft.com/office/drawing/2014/main" id="{80B0B62F-8C33-46A8-933A-8E5285844BB7}"/>
                  </a:ext>
                </a:extLst>
              </p:cNvPr>
              <p:cNvPicPr>
                <a:picLocks noChangeAspect="1" noChangeArrowheads="1"/>
              </p:cNvPicPr>
              <p:nvPr/>
            </p:nvPicPr>
            <p:blipFill>
              <a:blip r:embed="rId2" cstate="print"/>
              <a:srcRect/>
              <a:stretch>
                <a:fillRect/>
              </a:stretch>
            </p:blipFill>
            <p:spPr bwMode="auto">
              <a:xfrm>
                <a:off x="2123728" y="5157192"/>
                <a:ext cx="1224136" cy="1224137"/>
              </a:xfrm>
              <a:prstGeom prst="rect">
                <a:avLst/>
              </a:prstGeom>
              <a:noFill/>
            </p:spPr>
          </p:pic>
          <p:cxnSp>
            <p:nvCxnSpPr>
              <p:cNvPr id="7" name="Connecteur droit avec flèche 6">
                <a:extLst>
                  <a:ext uri="{FF2B5EF4-FFF2-40B4-BE49-F238E27FC236}">
                    <a16:creationId xmlns:a16="http://schemas.microsoft.com/office/drawing/2014/main" id="{F8956FC7-C913-4FDB-B511-B9C776BE5170}"/>
                  </a:ext>
                </a:extLst>
              </p:cNvPr>
              <p:cNvCxnSpPr>
                <a:cxnSpLocks/>
                <a:endCxn id="4"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BCC2261-341E-4C01-8A1F-D97116472BDB}"/>
                  </a:ext>
                </a:extLst>
              </p:cNvPr>
              <p:cNvCxnSpPr>
                <a:cxnSpLocks/>
                <a:endCxn id="4"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D8CCDCD-E7CB-40C1-9099-7773E3A175D9}"/>
                  </a:ext>
                </a:extLst>
              </p:cNvPr>
              <p:cNvCxnSpPr>
                <a:cxnSpLocks/>
                <a:stCxn id="4" idx="3"/>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A7BCA51-AB5F-4DED-88A2-D08472914D4C}"/>
                  </a:ext>
                </a:extLst>
              </p:cNvPr>
              <p:cNvCxnSpPr>
                <a:cxnSpLocks/>
              </p:cNvCxnSpPr>
              <p:nvPr/>
            </p:nvCxnSpPr>
            <p:spPr>
              <a:xfrm flipV="1">
                <a:off x="5029998" y="5787555"/>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AD713596-72A9-47C7-83DA-EEC557D77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162" y="4395655"/>
              <a:ext cx="947009" cy="947009"/>
            </a:xfrm>
            <a:prstGeom prst="rect">
              <a:avLst/>
            </a:prstGeom>
          </p:spPr>
        </p:pic>
        <p:pic>
          <p:nvPicPr>
            <p:cNvPr id="23" name="Image 22">
              <a:extLst>
                <a:ext uri="{FF2B5EF4-FFF2-40B4-BE49-F238E27FC236}">
                  <a16:creationId xmlns:a16="http://schemas.microsoft.com/office/drawing/2014/main" id="{C07E911D-2505-489E-9D1D-784141F2D8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7199" y="4798067"/>
              <a:ext cx="1374132" cy="1374132"/>
            </a:xfrm>
            <a:prstGeom prst="rect">
              <a:avLst/>
            </a:prstGeom>
          </p:spPr>
        </p:pic>
        <p:pic>
          <p:nvPicPr>
            <p:cNvPr id="25" name="Image 24">
              <a:extLst>
                <a:ext uri="{FF2B5EF4-FFF2-40B4-BE49-F238E27FC236}">
                  <a16:creationId xmlns:a16="http://schemas.microsoft.com/office/drawing/2014/main" id="{8E571904-3650-4FF7-BF72-6B395DECCB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1981" y="5406976"/>
              <a:ext cx="960435" cy="960435"/>
            </a:xfrm>
            <a:prstGeom prst="rect">
              <a:avLst/>
            </a:prstGeom>
          </p:spPr>
        </p:pic>
        <p:pic>
          <p:nvPicPr>
            <p:cNvPr id="4098" name="Picture 2" descr="Un navigateur, un moteur de recherche, quelle est la différence ? |  connectés.be">
              <a:extLst>
                <a:ext uri="{FF2B5EF4-FFF2-40B4-BE49-F238E27FC236}">
                  <a16:creationId xmlns:a16="http://schemas.microsoft.com/office/drawing/2014/main" id="{6B1E5C45-5224-4FA9-A2F7-4BF4317158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8368" y="4296540"/>
              <a:ext cx="2132856" cy="213285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1BE4D48E-1278-43DA-9E9B-D1D6998992F3}"/>
              </a:ext>
            </a:extLst>
          </p:cNvPr>
          <p:cNvSpPr txBox="1"/>
          <p:nvPr/>
        </p:nvSpPr>
        <p:spPr>
          <a:xfrm>
            <a:off x="2648926" y="6014176"/>
            <a:ext cx="1308033" cy="369332"/>
          </a:xfrm>
          <a:prstGeom prst="rect">
            <a:avLst/>
          </a:prstGeom>
          <a:noFill/>
        </p:spPr>
        <p:txBody>
          <a:bodyPr wrap="square">
            <a:spAutoFit/>
          </a:bodyPr>
          <a:lstStyle/>
          <a:p>
            <a:r>
              <a:rPr lang="fr-FR" dirty="0" err="1"/>
              <a:t>transpileur</a:t>
            </a:r>
            <a:endParaRPr lang="fr-FR" dirty="0"/>
          </a:p>
        </p:txBody>
      </p:sp>
    </p:spTree>
    <p:extLst>
      <p:ext uri="{BB962C8B-B14F-4D97-AF65-F5344CB8AC3E}">
        <p14:creationId xmlns:p14="http://schemas.microsoft.com/office/powerpoint/2010/main" val="556336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pPr lvl="1"/>
            <a:endParaRPr lang="fr-FR" dirty="0"/>
          </a:p>
          <a:p>
            <a:pPr lvl="1"/>
            <a:r>
              <a:rPr lang="fr-FR" dirty="0"/>
              <a:t>Les </a:t>
            </a:r>
            <a:r>
              <a:rPr lang="fr-FR" dirty="0" err="1"/>
              <a:t>superset</a:t>
            </a:r>
            <a:r>
              <a:rPr lang="fr-FR" dirty="0"/>
              <a:t> JavaScript : </a:t>
            </a:r>
            <a:r>
              <a:rPr lang="fr-FR" dirty="0" err="1"/>
              <a:t>TypeScript</a:t>
            </a:r>
            <a:r>
              <a:rPr lang="fr-FR" dirty="0"/>
              <a:t>, Babel, Traceur.</a:t>
            </a:r>
          </a:p>
          <a:p>
            <a:pPr lvl="1"/>
            <a:endParaRPr lang="fr-FR" dirty="0"/>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3754403843"/>
      </p:ext>
    </p:extLst>
  </p:cSld>
  <p:clrMapOvr>
    <a:masterClrMapping/>
  </p:clrMapOvr>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dsb</Template>
  <TotalTime>16201</TotalTime>
  <Words>22811</Words>
  <Application>Microsoft Office PowerPoint</Application>
  <PresentationFormat>Affichage à l'écran (4:3)</PresentationFormat>
  <Paragraphs>3480</Paragraphs>
  <Slides>231</Slides>
  <Notes>142</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231</vt:i4>
      </vt:variant>
    </vt:vector>
  </HeadingPairs>
  <TitlesOfParts>
    <vt:vector size="250" baseType="lpstr">
      <vt:lpstr>Inconsolata</vt:lpstr>
      <vt:lpstr>Georgia</vt:lpstr>
      <vt:lpstr>PT Sans Narrow</vt:lpstr>
      <vt:lpstr>Bebas</vt:lpstr>
      <vt:lpstr>Arial Unicode MS</vt:lpstr>
      <vt:lpstr>Courier New</vt:lpstr>
      <vt:lpstr>Calibri-Bold</vt:lpstr>
      <vt:lpstr>Arial</vt:lpstr>
      <vt:lpstr>Menlo</vt:lpstr>
      <vt:lpstr>Calibri</vt:lpstr>
      <vt:lpstr>Aharoni</vt:lpstr>
      <vt:lpstr>inherit</vt:lpstr>
      <vt:lpstr>Wingdings 2</vt:lpstr>
      <vt:lpstr>Wingdings</vt:lpstr>
      <vt:lpstr>Permanent Marker</vt:lpstr>
      <vt:lpstr>Verdana</vt:lpstr>
      <vt:lpstr>Monaco</vt:lpstr>
      <vt:lpstr>Consolas</vt:lpstr>
      <vt:lpstr>Thème2019-2</vt:lpstr>
      <vt:lpstr>JavaScript, HTML dynamique </vt:lpstr>
      <vt:lpstr>Orsys &amp; vous</vt:lpstr>
      <vt:lpstr>Bienvenue chez Orsys  Présentation</vt:lpstr>
      <vt:lpstr>Bienvenue chez Orsys  logistique</vt:lpstr>
      <vt:lpstr>Objectifs pédagogiques</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Serveur GIT</vt:lpstr>
      <vt:lpstr>Git - bitbuckets</vt:lpstr>
      <vt:lpstr>Rappels JavaScript : ES5, DOM, événement</vt:lpstr>
      <vt:lpstr>Sommaire</vt:lpstr>
      <vt:lpstr>XML</vt:lpstr>
      <vt:lpstr>Syntaxe XML</vt:lpstr>
      <vt:lpstr> « well fordness/ Bienformité »</vt:lpstr>
      <vt:lpstr>JSON</vt:lpstr>
      <vt:lpstr>JSON</vt:lpstr>
      <vt:lpstr>Sélecteur Css</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Présentation PowerPoint</vt:lpstr>
      <vt:lpstr>Fonctions</vt:lpstr>
      <vt:lpstr>Fonctions</vt:lpstr>
      <vt:lpstr>Gestion des exceptions</vt:lpstr>
      <vt:lpstr>C’est l’histoire d’un mec…</vt:lpstr>
      <vt:lpstr>C’est l’histoire d’un mec…</vt:lpstr>
      <vt:lpstr>C’est l’histoire d’un mec…</vt:lpstr>
      <vt:lpstr>Class machine à café</vt:lpstr>
      <vt:lpstr>C’est l’histoire d’un mec…</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Javascript es5</vt:lpstr>
      <vt:lpstr>Conclusion</vt:lpstr>
      <vt:lpstr>Framework jQuery</vt:lpstr>
      <vt:lpstr>Sommaire</vt:lpstr>
      <vt:lpstr>jQuery</vt:lpstr>
      <vt:lpstr>Présentation PowerPoint</vt:lpstr>
      <vt:lpstr>Intégration</vt:lpstr>
      <vt:lpstr>JQuery</vt:lpstr>
      <vt:lpstr>noconflit</vt:lpstr>
      <vt:lpstr>filtres</vt:lpstr>
      <vt:lpstr>Gestion des events</vt:lpstr>
      <vt:lpstr>Les effets</vt:lpstr>
      <vt:lpstr>Présentation PowerPoint</vt:lpstr>
      <vt:lpstr>$.ajax</vt:lpstr>
      <vt:lpstr>jQuery</vt:lpstr>
      <vt:lpstr>Conclusion</vt:lpstr>
      <vt:lpstr>Initiation à ES6/2015</vt:lpstr>
      <vt:lpstr>Sommaire</vt:lpstr>
      <vt:lpstr>Notion d'objet</vt:lpstr>
      <vt:lpstr>ECMA-262 timeline</vt:lpstr>
      <vt:lpstr>ES6 variables</vt:lpstr>
      <vt:lpstr>ES6</vt:lpstr>
      <vt:lpstr>Extension avec class</vt:lpstr>
      <vt:lpstr>ES6 arrow functions</vt:lpstr>
      <vt:lpstr>Es6+/ts spread operator</vt:lpstr>
      <vt:lpstr>Type script</vt:lpstr>
      <vt:lpstr>Typage</vt:lpstr>
      <vt:lpstr>Typage arrays et autre generiques</vt:lpstr>
      <vt:lpstr>Typage</vt:lpstr>
      <vt:lpstr>esnext</vt:lpstr>
      <vt:lpstr>Pour assurer la construction</vt:lpstr>
      <vt:lpstr>transpileur</vt:lpstr>
      <vt:lpstr>Conclusion</vt:lpstr>
      <vt:lpstr>Programmation Orientée Objet</vt:lpstr>
      <vt:lpstr>Sommaire</vt:lpstr>
      <vt:lpstr>Public / Privé</vt:lpstr>
      <vt:lpstr>Notions d'objet</vt:lpstr>
      <vt:lpstr>Extension et heritage</vt:lpstr>
      <vt:lpstr>Objet en JS</vt:lpstr>
      <vt:lpstr>Privé / Public</vt:lpstr>
      <vt:lpstr>prototype</vt:lpstr>
      <vt:lpstr>Portées des variables ES5</vt:lpstr>
      <vt:lpstr>Es6 et les modules</vt:lpstr>
      <vt:lpstr>Conclusion</vt:lpstr>
      <vt:lpstr>Expressions régulières</vt:lpstr>
      <vt:lpstr>Sommaire</vt:lpstr>
      <vt:lpstr>PCRE</vt:lpstr>
      <vt:lpstr>PCRE Syntaxe</vt:lpstr>
      <vt:lpstr>Quantifieurs</vt:lpstr>
      <vt:lpstr>Plages prédéfinis</vt:lpstr>
      <vt:lpstr>ECMA &amp; regex</vt:lpstr>
      <vt:lpstr>Regex flags</vt:lpstr>
      <vt:lpstr>ressources</vt:lpstr>
      <vt:lpstr>Conclusion</vt:lpstr>
      <vt:lpstr>Environnement de débogage</vt:lpstr>
      <vt:lpstr>Sommaire</vt:lpstr>
      <vt:lpstr>Chrome devtools</vt:lpstr>
      <vt:lpstr>Tester le temps d’exécution</vt:lpstr>
      <vt:lpstr>profiling</vt:lpstr>
      <vt:lpstr>Les tests</vt:lpstr>
      <vt:lpstr>Les moteurs</vt:lpstr>
      <vt:lpstr>Karma</vt:lpstr>
      <vt:lpstr>Mise en place de mocha</vt:lpstr>
      <vt:lpstr>Définition d’un test</vt:lpstr>
      <vt:lpstr>Tester un module</vt:lpstr>
      <vt:lpstr>Tests &amp; fonctions</vt:lpstr>
      <vt:lpstr>La commande Mocha</vt:lpstr>
      <vt:lpstr>mocha</vt:lpstr>
      <vt:lpstr>Créer des script de test</vt:lpstr>
      <vt:lpstr>Mocha et l’async</vt:lpstr>
      <vt:lpstr>Etendre les assertions </vt:lpstr>
      <vt:lpstr>L’approche should expected</vt:lpstr>
      <vt:lpstr>Conclusion</vt:lpstr>
      <vt:lpstr>Echange de données, interactions</vt:lpstr>
      <vt:lpstr>Sommaire</vt:lpstr>
      <vt:lpstr>L’event online</vt:lpstr>
      <vt:lpstr>localstorage</vt:lpstr>
      <vt:lpstr>Cookies</vt:lpstr>
      <vt:lpstr>cookies</vt:lpstr>
      <vt:lpstr>SQLite</vt:lpstr>
      <vt:lpstr>Base SQL</vt:lpstr>
      <vt:lpstr>Tables SQL</vt:lpstr>
      <vt:lpstr>Tables SQL</vt:lpstr>
      <vt:lpstr>Tables Sql</vt:lpstr>
      <vt:lpstr>Les conditions du WHERE</vt:lpstr>
      <vt:lpstr>Les conditions du WHERE</vt:lpstr>
      <vt:lpstr>SQLite</vt:lpstr>
      <vt:lpstr>webSQL transaction</vt:lpstr>
      <vt:lpstr>webSQL Opération de tables</vt:lpstr>
      <vt:lpstr>webSQL requetage</vt:lpstr>
      <vt:lpstr>Visualiser une base WEBSQL</vt:lpstr>
      <vt:lpstr>JSON webToken</vt:lpstr>
      <vt:lpstr>http requests</vt:lpstr>
      <vt:lpstr>http requests</vt:lpstr>
      <vt:lpstr>C’est l’histoire d’un mec …</vt:lpstr>
      <vt:lpstr>C’est l’histoire d’un mec</vt:lpstr>
      <vt:lpstr> technique</vt:lpstr>
      <vt:lpstr>Async / await / Promise</vt:lpstr>
      <vt:lpstr>Examinons xhr</vt:lpstr>
      <vt:lpstr>Examinons fetch</vt:lpstr>
      <vt:lpstr>Les services Web</vt:lpstr>
      <vt:lpstr>Qui fais quoi ?</vt:lpstr>
      <vt:lpstr>Un web service </vt:lpstr>
      <vt:lpstr>Un bistro service ?</vt:lpstr>
      <vt:lpstr>Un bistro service?</vt:lpstr>
      <vt:lpstr>Un bistrot sur le web?</vt:lpstr>
      <vt:lpstr>Protocole http &amp; REST</vt:lpstr>
      <vt:lpstr>Node.js</vt:lpstr>
      <vt:lpstr>npm</vt:lpstr>
      <vt:lpstr>Server node.js</vt:lpstr>
      <vt:lpstr>express</vt:lpstr>
      <vt:lpstr>Conclusion</vt:lpstr>
      <vt:lpstr>Programmation JavaScript sous HTML5</vt:lpstr>
      <vt:lpstr>Sommaire</vt:lpstr>
      <vt:lpstr>HTML5</vt:lpstr>
      <vt:lpstr>Sélection</vt:lpstr>
      <vt:lpstr>Timer &amp; intervales</vt:lpstr>
      <vt:lpstr>Worker</vt:lpstr>
      <vt:lpstr>Worker mesaging</vt:lpstr>
      <vt:lpstr>d3.js</vt:lpstr>
      <vt:lpstr>D3 Transitions </vt:lpstr>
      <vt:lpstr>Three.js</vt:lpstr>
      <vt:lpstr>WebGL</vt:lpstr>
      <vt:lpstr>Les nouveaux events html5</vt:lpstr>
      <vt:lpstr>Three.JS</vt:lpstr>
      <vt:lpstr>Three.js scène &amp; camera</vt:lpstr>
      <vt:lpstr>Three.js</vt:lpstr>
      <vt:lpstr>Intégration d’un .OBJ</vt:lpstr>
      <vt:lpstr>Conclusion</vt:lpstr>
      <vt:lpstr>Bibliographie</vt:lpstr>
      <vt:lpstr>Conclusion finale</vt:lpstr>
      <vt:lpstr>Présentation PowerPoint</vt:lpstr>
      <vt:lpstr>Annexes</vt:lpstr>
      <vt:lpstr>Le langage html</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orsys generique 1</dc:title>
  <dc:creator>Desorbaix alexandre</dc:creator>
  <cp:keywords>orsys</cp:keywords>
  <cp:lastModifiedBy>desorbaix alexandre</cp:lastModifiedBy>
  <cp:revision>284</cp:revision>
  <dcterms:created xsi:type="dcterms:W3CDTF">2018-05-01T16:18:56Z</dcterms:created>
  <dcterms:modified xsi:type="dcterms:W3CDTF">2022-05-19T13:49:58Z</dcterms:modified>
  <cp:category>support</cp:category>
</cp:coreProperties>
</file>